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273" r:id="rId5"/>
    <p:sldId id="269" r:id="rId6"/>
    <p:sldId id="291" r:id="rId7"/>
    <p:sldId id="533" r:id="rId8"/>
    <p:sldId id="318" r:id="rId9"/>
    <p:sldId id="274" r:id="rId10"/>
    <p:sldId id="293" r:id="rId11"/>
    <p:sldId id="377" r:id="rId12"/>
    <p:sldId id="321" r:id="rId13"/>
    <p:sldId id="537" r:id="rId14"/>
    <p:sldId id="322" r:id="rId15"/>
    <p:sldId id="534" r:id="rId16"/>
    <p:sldId id="316" r:id="rId17"/>
    <p:sldId id="289" r:id="rId18"/>
    <p:sldId id="286" r:id="rId19"/>
    <p:sldId id="380" r:id="rId20"/>
    <p:sldId id="397" r:id="rId21"/>
    <p:sldId id="535" r:id="rId22"/>
    <p:sldId id="536" r:id="rId23"/>
  </p:sldIdLst>
  <p:sldSz cx="17567275" cy="9864725"/>
  <p:notesSz cx="6797675" cy="9872663"/>
  <p:defaultTextStyle>
    <a:defPPr>
      <a:defRPr lang="nb-NO"/>
    </a:defPPr>
    <a:lvl1pPr marL="0" algn="l" defTabSz="1316736" rtl="0" eaLnBrk="1" latinLnBrk="0" hangingPunct="1">
      <a:defRPr sz="2592" kern="1200">
        <a:solidFill>
          <a:schemeClr val="tx1"/>
        </a:solidFill>
        <a:latin typeface="+mn-lt"/>
        <a:ea typeface="+mn-ea"/>
        <a:cs typeface="+mn-cs"/>
      </a:defRPr>
    </a:lvl1pPr>
    <a:lvl2pPr marL="658368" algn="l" defTabSz="1316736" rtl="0" eaLnBrk="1" latinLnBrk="0" hangingPunct="1">
      <a:defRPr sz="2592" kern="1200">
        <a:solidFill>
          <a:schemeClr val="tx1"/>
        </a:solidFill>
        <a:latin typeface="+mn-lt"/>
        <a:ea typeface="+mn-ea"/>
        <a:cs typeface="+mn-cs"/>
      </a:defRPr>
    </a:lvl2pPr>
    <a:lvl3pPr marL="1316736" algn="l" defTabSz="1316736" rtl="0" eaLnBrk="1" latinLnBrk="0" hangingPunct="1">
      <a:defRPr sz="2592" kern="1200">
        <a:solidFill>
          <a:schemeClr val="tx1"/>
        </a:solidFill>
        <a:latin typeface="+mn-lt"/>
        <a:ea typeface="+mn-ea"/>
        <a:cs typeface="+mn-cs"/>
      </a:defRPr>
    </a:lvl3pPr>
    <a:lvl4pPr marL="1975104" algn="l" defTabSz="1316736" rtl="0" eaLnBrk="1" latinLnBrk="0" hangingPunct="1">
      <a:defRPr sz="2592" kern="1200">
        <a:solidFill>
          <a:schemeClr val="tx1"/>
        </a:solidFill>
        <a:latin typeface="+mn-lt"/>
        <a:ea typeface="+mn-ea"/>
        <a:cs typeface="+mn-cs"/>
      </a:defRPr>
    </a:lvl4pPr>
    <a:lvl5pPr marL="2633472" algn="l" defTabSz="1316736" rtl="0" eaLnBrk="1" latinLnBrk="0" hangingPunct="1">
      <a:defRPr sz="2592" kern="1200">
        <a:solidFill>
          <a:schemeClr val="tx1"/>
        </a:solidFill>
        <a:latin typeface="+mn-lt"/>
        <a:ea typeface="+mn-ea"/>
        <a:cs typeface="+mn-cs"/>
      </a:defRPr>
    </a:lvl5pPr>
    <a:lvl6pPr marL="3291840" algn="l" defTabSz="1316736" rtl="0" eaLnBrk="1" latinLnBrk="0" hangingPunct="1">
      <a:defRPr sz="2592" kern="1200">
        <a:solidFill>
          <a:schemeClr val="tx1"/>
        </a:solidFill>
        <a:latin typeface="+mn-lt"/>
        <a:ea typeface="+mn-ea"/>
        <a:cs typeface="+mn-cs"/>
      </a:defRPr>
    </a:lvl6pPr>
    <a:lvl7pPr marL="3950208" algn="l" defTabSz="1316736" rtl="0" eaLnBrk="1" latinLnBrk="0" hangingPunct="1">
      <a:defRPr sz="2592" kern="1200">
        <a:solidFill>
          <a:schemeClr val="tx1"/>
        </a:solidFill>
        <a:latin typeface="+mn-lt"/>
        <a:ea typeface="+mn-ea"/>
        <a:cs typeface="+mn-cs"/>
      </a:defRPr>
    </a:lvl7pPr>
    <a:lvl8pPr marL="4608576" algn="l" defTabSz="1316736" rtl="0" eaLnBrk="1" latinLnBrk="0" hangingPunct="1">
      <a:defRPr sz="2592" kern="1200">
        <a:solidFill>
          <a:schemeClr val="tx1"/>
        </a:solidFill>
        <a:latin typeface="+mn-lt"/>
        <a:ea typeface="+mn-ea"/>
        <a:cs typeface="+mn-cs"/>
      </a:defRPr>
    </a:lvl8pPr>
    <a:lvl9pPr marL="5266944" algn="l" defTabSz="1316736" rtl="0" eaLnBrk="1" latinLnBrk="0" hangingPunct="1">
      <a:defRPr sz="259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C3A5"/>
    <a:srgbClr val="C4A87C"/>
    <a:srgbClr val="B38F54"/>
    <a:srgbClr val="F0F0F0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F5D162-DAEE-4D4F-BE13-FB9C467B9BE6}" v="24" dt="2019-08-29T06:37:01.0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29" autoAdjust="0"/>
    <p:restoredTop sz="94663"/>
  </p:normalViewPr>
  <p:slideViewPr>
    <p:cSldViewPr snapToGrid="0">
      <p:cViewPr varScale="1">
        <p:scale>
          <a:sx n="78" d="100"/>
          <a:sy n="78" d="100"/>
        </p:scale>
        <p:origin x="200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E5BD40-E8BE-49ED-8F65-C30216E6A073}" type="datetimeFigureOut">
              <a:rPr lang="nb-NO" smtClean="0"/>
              <a:t>22.11.2019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33388" y="1233488"/>
            <a:ext cx="5930900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D1D23-0E27-4D8F-892D-2070FB4B5AB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4978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E9B7D-B934-4DA4-8238-5B72B1A78BCC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491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76238" y="685800"/>
            <a:ext cx="6105525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Marius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75B94-5D2E-4C64-83FE-38BF07F68E4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939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C838B46-4C12-4EE8-80DC-CA89787048FB}" type="slidenum">
              <a:rPr lang="nb-NO" altLang="nb-NO" sz="1300" b="0" i="0"/>
              <a:pPr eaLnBrk="1" hangingPunct="1"/>
              <a:t>9</a:t>
            </a:fld>
            <a:endParaRPr lang="nb-NO" altLang="nb-NO" sz="1300" b="0" i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2788" y="4860925"/>
            <a:ext cx="5673725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897782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+mn-lt"/>
              </a:rPr>
              <a:t> </a:t>
            </a:r>
            <a:r>
              <a:rPr lang="en-US" dirty="0" err="1">
                <a:latin typeface="+mn-lt"/>
              </a:rPr>
              <a:t>studování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stejné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skupiny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jednotlivců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po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delší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časové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období</a:t>
            </a:r>
            <a:endParaRPr lang="cs-CZ" dirty="0">
              <a:latin typeface="+mn-lt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96260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3B0399B-2C5F-431F-94B3-BEEE5AD80A08}" type="slidenum">
              <a:rPr lang="en-US" altLang="nb-NO" sz="1200" b="0" i="0"/>
              <a:pPr/>
              <a:t>16</a:t>
            </a:fld>
            <a:endParaRPr lang="en-US" altLang="nb-NO" sz="1200" b="0" i="0"/>
          </a:p>
        </p:txBody>
      </p:sp>
    </p:spTree>
    <p:extLst>
      <p:ext uri="{BB962C8B-B14F-4D97-AF65-F5344CB8AC3E}">
        <p14:creationId xmlns:p14="http://schemas.microsoft.com/office/powerpoint/2010/main" val="1482630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76238" y="685800"/>
            <a:ext cx="6105525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4FC8C-516D-4429-AE5F-D188A2F78B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326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2300">
                <a:solidFill>
                  <a:schemeClr val="tx1"/>
                </a:solidFill>
                <a:latin typeface="Arial" charset="0"/>
              </a:defRPr>
            </a:lvl1pPr>
            <a:lvl2pPr marL="1406033" indent="-540782" eaLnBrk="0" hangingPunct="0">
              <a:spcBef>
                <a:spcPct val="30000"/>
              </a:spcBef>
              <a:defRPr sz="2300">
                <a:solidFill>
                  <a:schemeClr val="tx1"/>
                </a:solidFill>
                <a:latin typeface="Arial" charset="0"/>
              </a:defRPr>
            </a:lvl2pPr>
            <a:lvl3pPr marL="2163128" indent="-432626" eaLnBrk="0" hangingPunct="0">
              <a:spcBef>
                <a:spcPct val="30000"/>
              </a:spcBef>
              <a:defRPr sz="2300">
                <a:solidFill>
                  <a:schemeClr val="tx1"/>
                </a:solidFill>
                <a:latin typeface="Arial" charset="0"/>
              </a:defRPr>
            </a:lvl3pPr>
            <a:lvl4pPr marL="3028379" indent="-432626" eaLnBrk="0" hangingPunct="0">
              <a:spcBef>
                <a:spcPct val="30000"/>
              </a:spcBef>
              <a:defRPr sz="2300">
                <a:solidFill>
                  <a:schemeClr val="tx1"/>
                </a:solidFill>
                <a:latin typeface="Arial" charset="0"/>
              </a:defRPr>
            </a:lvl4pPr>
            <a:lvl5pPr marL="3893630" indent="-432626" eaLnBrk="0" hangingPunct="0">
              <a:spcBef>
                <a:spcPct val="30000"/>
              </a:spcBef>
              <a:defRPr sz="2300">
                <a:solidFill>
                  <a:schemeClr val="tx1"/>
                </a:solidFill>
                <a:latin typeface="Arial" charset="0"/>
              </a:defRPr>
            </a:lvl5pPr>
            <a:lvl6pPr marL="4758881" indent="-432626" eaLnBrk="0" fontAlgn="base" hangingPunct="0">
              <a:spcBef>
                <a:spcPct val="3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6pPr>
            <a:lvl7pPr marL="5624132" indent="-432626" eaLnBrk="0" fontAlgn="base" hangingPunct="0">
              <a:spcBef>
                <a:spcPct val="3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7pPr>
            <a:lvl8pPr marL="6489383" indent="-432626" eaLnBrk="0" fontAlgn="base" hangingPunct="0">
              <a:spcBef>
                <a:spcPct val="3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8pPr>
            <a:lvl9pPr marL="7354634" indent="-432626" eaLnBrk="0" fontAlgn="base" hangingPunct="0">
              <a:spcBef>
                <a:spcPct val="3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2F50721-2F6F-2543-AEB9-737E18B820E7}" type="slidenum">
              <a:rPr lang="nb-NO" altLang="nb-NO"/>
              <a:pPr eaLnBrk="1" hangingPunct="1">
                <a:spcBef>
                  <a:spcPct val="0"/>
                </a:spcBef>
              </a:pPr>
              <a:t>18</a:t>
            </a:fld>
            <a:endParaRPr lang="nb-NO" altLang="nb-NO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nb-NO" altLang="nb-NO" dirty="0"/>
          </a:p>
        </p:txBody>
      </p:sp>
    </p:spTree>
    <p:extLst>
      <p:ext uri="{BB962C8B-B14F-4D97-AF65-F5344CB8AC3E}">
        <p14:creationId xmlns:p14="http://schemas.microsoft.com/office/powerpoint/2010/main" val="3863030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24FB7D-844C-47F5-AD01-B6190C68A59A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4761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- Berør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" y="-185795"/>
            <a:ext cx="17568000" cy="10236315"/>
          </a:xfrm>
          <a:prstGeom prst="rect">
            <a:avLst/>
          </a:prstGeom>
        </p:spPr>
      </p:pic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463097" y="7270085"/>
            <a:ext cx="8641080" cy="4832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 cap="all" baseline="0">
                <a:solidFill>
                  <a:schemeClr val="lt2"/>
                </a:solidFill>
              </a:defRPr>
            </a:lvl1pPr>
            <a:lvl2pPr marL="657636" indent="0" algn="ctr">
              <a:buNone/>
              <a:defRPr sz="2877"/>
            </a:lvl2pPr>
            <a:lvl3pPr marL="1315273" indent="0" algn="ctr">
              <a:buNone/>
              <a:defRPr sz="2589"/>
            </a:lvl3pPr>
            <a:lvl4pPr marL="1972909" indent="0" algn="ctr">
              <a:buNone/>
              <a:defRPr sz="2301"/>
            </a:lvl4pPr>
            <a:lvl5pPr marL="2630546" indent="0" algn="ctr">
              <a:buNone/>
              <a:defRPr sz="2301"/>
            </a:lvl5pPr>
            <a:lvl6pPr marL="3288182" indent="0" algn="ctr">
              <a:buNone/>
              <a:defRPr sz="2301"/>
            </a:lvl6pPr>
            <a:lvl7pPr marL="3945819" indent="0" algn="ctr">
              <a:buNone/>
              <a:defRPr sz="2301"/>
            </a:lvl7pPr>
            <a:lvl8pPr marL="4603455" indent="0" algn="ctr">
              <a:buNone/>
              <a:defRPr sz="2301"/>
            </a:lvl8pPr>
            <a:lvl9pPr marL="5261092" indent="0" algn="ctr">
              <a:buNone/>
              <a:defRPr sz="2301"/>
            </a:lvl9pPr>
          </a:lstStyle>
          <a:p>
            <a:r>
              <a:rPr lang="nb-NO"/>
              <a:t>Sted </a:t>
            </a:r>
            <a:r>
              <a:rPr lang="nb-NO" err="1"/>
              <a:t>dd.mm.åååå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2406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- Ved vind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" y="-185795"/>
            <a:ext cx="17568000" cy="10236315"/>
          </a:xfrm>
          <a:prstGeom prst="rect">
            <a:avLst/>
          </a:prstGeom>
        </p:spPr>
      </p:pic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463097" y="7270085"/>
            <a:ext cx="8641080" cy="4832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 cap="all" baseline="0">
                <a:solidFill>
                  <a:schemeClr val="bg1"/>
                </a:solidFill>
              </a:defRPr>
            </a:lvl1pPr>
            <a:lvl2pPr marL="657636" indent="0" algn="ctr">
              <a:buNone/>
              <a:defRPr sz="2877"/>
            </a:lvl2pPr>
            <a:lvl3pPr marL="1315273" indent="0" algn="ctr">
              <a:buNone/>
              <a:defRPr sz="2589"/>
            </a:lvl3pPr>
            <a:lvl4pPr marL="1972909" indent="0" algn="ctr">
              <a:buNone/>
              <a:defRPr sz="2301"/>
            </a:lvl4pPr>
            <a:lvl5pPr marL="2630546" indent="0" algn="ctr">
              <a:buNone/>
              <a:defRPr sz="2301"/>
            </a:lvl5pPr>
            <a:lvl6pPr marL="3288182" indent="0" algn="ctr">
              <a:buNone/>
              <a:defRPr sz="2301"/>
            </a:lvl6pPr>
            <a:lvl7pPr marL="3945819" indent="0" algn="ctr">
              <a:buNone/>
              <a:defRPr sz="2301"/>
            </a:lvl7pPr>
            <a:lvl8pPr marL="4603455" indent="0" algn="ctr">
              <a:buNone/>
              <a:defRPr sz="2301"/>
            </a:lvl8pPr>
            <a:lvl9pPr marL="5261092" indent="0" algn="ctr">
              <a:buNone/>
              <a:defRPr sz="2301"/>
            </a:lvl9pPr>
          </a:lstStyle>
          <a:p>
            <a:r>
              <a:rPr lang="nb-NO"/>
              <a:t>Sted </a:t>
            </a:r>
            <a:r>
              <a:rPr lang="nb-NO" err="1"/>
              <a:t>dd.mm.åååå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9366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- sort/h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935" y="8549713"/>
            <a:ext cx="2668993" cy="656204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22.11.2019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4505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22.11.2019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2558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under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44243" y="978549"/>
            <a:ext cx="13681711" cy="2025540"/>
          </a:xfrm>
        </p:spPr>
        <p:txBody>
          <a:bodyPr anchor="b"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944243" y="4500563"/>
            <a:ext cx="13681711" cy="338442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22.11.2019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944243" y="3121589"/>
            <a:ext cx="13681711" cy="936625"/>
          </a:xfrm>
        </p:spPr>
        <p:txBody>
          <a:bodyPr>
            <a:normAutofit/>
          </a:bodyPr>
          <a:lstStyle>
            <a:lvl1pPr marL="0" indent="0" algn="ctr">
              <a:buNone/>
              <a:defRPr sz="3000" i="0" cap="all" baseline="0"/>
            </a:lvl1pPr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906743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undertitler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44243" y="1127069"/>
            <a:ext cx="13681711" cy="202554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22.11.2019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944243" y="3386069"/>
            <a:ext cx="13681711" cy="460855"/>
          </a:xfrm>
        </p:spPr>
        <p:txBody>
          <a:bodyPr>
            <a:normAutofit/>
          </a:bodyPr>
          <a:lstStyle>
            <a:lvl1pPr marL="0" indent="0" algn="l">
              <a:buNone/>
              <a:defRPr sz="3000" i="0" cap="all" baseline="0"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4"/>
          </p:nvPr>
        </p:nvSpPr>
        <p:spPr>
          <a:xfrm>
            <a:off x="1944243" y="6955381"/>
            <a:ext cx="13681711" cy="9735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Plassholder for tekst 7"/>
          <p:cNvSpPr>
            <a:spLocks noGrp="1"/>
          </p:cNvSpPr>
          <p:nvPr>
            <p:ph type="body" sz="quarter" idx="15"/>
          </p:nvPr>
        </p:nvSpPr>
        <p:spPr>
          <a:xfrm>
            <a:off x="1944243" y="4953837"/>
            <a:ext cx="13681711" cy="460855"/>
          </a:xfrm>
        </p:spPr>
        <p:txBody>
          <a:bodyPr>
            <a:normAutofit/>
          </a:bodyPr>
          <a:lstStyle>
            <a:lvl1pPr marL="0" indent="0" algn="l" rtl="0">
              <a:buNone/>
              <a:defRPr sz="3000" i="0" cap="all" baseline="0"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7"/>
          <p:cNvSpPr>
            <a:spLocks noGrp="1"/>
          </p:cNvSpPr>
          <p:nvPr>
            <p:ph type="body" sz="quarter" idx="16"/>
          </p:nvPr>
        </p:nvSpPr>
        <p:spPr>
          <a:xfrm>
            <a:off x="1944243" y="6494526"/>
            <a:ext cx="13681711" cy="460855"/>
          </a:xfrm>
        </p:spPr>
        <p:txBody>
          <a:bodyPr>
            <a:normAutofit/>
          </a:bodyPr>
          <a:lstStyle>
            <a:lvl1pPr marL="0" indent="0" algn="l" rtl="0">
              <a:buNone/>
              <a:defRPr sz="3000" i="0" cap="all" baseline="0"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Plassholder for tekst 6"/>
          <p:cNvSpPr>
            <a:spLocks noGrp="1"/>
          </p:cNvSpPr>
          <p:nvPr>
            <p:ph type="body" sz="quarter" idx="17"/>
          </p:nvPr>
        </p:nvSpPr>
        <p:spPr>
          <a:xfrm>
            <a:off x="1944243" y="5410642"/>
            <a:ext cx="13681711" cy="973594"/>
          </a:xfrm>
          <a:prstGeom prst="rect">
            <a:avLst/>
          </a:prstGeom>
        </p:spPr>
        <p:txBody>
          <a:bodyPr lIns="0" tIns="0" rIns="0" bIns="0"/>
          <a:lstStyle>
            <a:lvl1pPr marL="0" indent="0" rtl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tekst 6"/>
          <p:cNvSpPr>
            <a:spLocks noGrp="1"/>
          </p:cNvSpPr>
          <p:nvPr>
            <p:ph type="body" sz="quarter" idx="18"/>
          </p:nvPr>
        </p:nvSpPr>
        <p:spPr>
          <a:xfrm>
            <a:off x="1944243" y="3844011"/>
            <a:ext cx="13681711" cy="973594"/>
          </a:xfrm>
          <a:prstGeom prst="rect">
            <a:avLst/>
          </a:prstGeom>
        </p:spPr>
        <p:txBody>
          <a:bodyPr lIns="0" tIns="0" rIns="0" bIns="0"/>
          <a:lstStyle>
            <a:lvl1pPr marL="0" indent="0" rtl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7272775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42782" y="2844356"/>
            <a:ext cx="13681711" cy="882517"/>
          </a:xfrm>
        </p:spPr>
        <p:txBody>
          <a:bodyPr anchor="t">
            <a:normAutofit/>
          </a:bodyPr>
          <a:lstStyle>
            <a:lvl1pPr>
              <a:defRPr sz="6600">
                <a:solidFill>
                  <a:schemeClr val="lt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942782" y="4680585"/>
            <a:ext cx="13681711" cy="3204401"/>
          </a:xfrm>
        </p:spPr>
        <p:txBody>
          <a:bodyPr>
            <a:normAutofit/>
          </a:bodyPr>
          <a:lstStyle>
            <a:lvl1pPr marL="0" indent="0" algn="ctr">
              <a:spcBef>
                <a:spcPts val="2000"/>
              </a:spcBef>
              <a:buNone/>
              <a:defRPr sz="2600" cap="all" baseline="0">
                <a:solidFill>
                  <a:schemeClr val="lt2"/>
                </a:solidFill>
              </a:defRPr>
            </a:lvl1pPr>
            <a:lvl2pPr marL="657636" indent="0">
              <a:buNone/>
              <a:defRPr sz="2877">
                <a:solidFill>
                  <a:schemeClr val="tx1">
                    <a:tint val="75000"/>
                  </a:schemeClr>
                </a:solidFill>
              </a:defRPr>
            </a:lvl2pPr>
            <a:lvl3pPr marL="1315273" indent="0">
              <a:buNone/>
              <a:defRPr sz="2589">
                <a:solidFill>
                  <a:schemeClr val="tx1">
                    <a:tint val="75000"/>
                  </a:schemeClr>
                </a:solidFill>
              </a:defRPr>
            </a:lvl3pPr>
            <a:lvl4pPr marL="1972909" indent="0">
              <a:buNone/>
              <a:defRPr sz="2301">
                <a:solidFill>
                  <a:schemeClr val="tx1">
                    <a:tint val="75000"/>
                  </a:schemeClr>
                </a:solidFill>
              </a:defRPr>
            </a:lvl4pPr>
            <a:lvl5pPr marL="2630546" indent="0">
              <a:buNone/>
              <a:defRPr sz="2301">
                <a:solidFill>
                  <a:schemeClr val="tx1">
                    <a:tint val="75000"/>
                  </a:schemeClr>
                </a:solidFill>
              </a:defRPr>
            </a:lvl5pPr>
            <a:lvl6pPr marL="3288182" indent="0">
              <a:buNone/>
              <a:defRPr sz="2301">
                <a:solidFill>
                  <a:schemeClr val="tx1">
                    <a:tint val="75000"/>
                  </a:schemeClr>
                </a:solidFill>
              </a:defRPr>
            </a:lvl6pPr>
            <a:lvl7pPr marL="3945819" indent="0">
              <a:buNone/>
              <a:defRPr sz="2301">
                <a:solidFill>
                  <a:schemeClr val="tx1">
                    <a:tint val="75000"/>
                  </a:schemeClr>
                </a:solidFill>
              </a:defRPr>
            </a:lvl7pPr>
            <a:lvl8pPr marL="4603455" indent="0">
              <a:buNone/>
              <a:defRPr sz="2301">
                <a:solidFill>
                  <a:schemeClr val="tx1">
                    <a:tint val="75000"/>
                  </a:schemeClr>
                </a:solidFill>
              </a:defRPr>
            </a:lvl8pPr>
            <a:lvl9pPr marL="5261092" indent="0">
              <a:buNone/>
              <a:defRPr sz="23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lt2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22.11.2019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2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lt2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4116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42782" y="4491104"/>
            <a:ext cx="13681711" cy="882517"/>
          </a:xfrm>
        </p:spPr>
        <p:txBody>
          <a:bodyPr anchor="t">
            <a:normAutofit/>
          </a:bodyPr>
          <a:lstStyle>
            <a:lvl1pPr>
              <a:defRPr sz="6600">
                <a:solidFill>
                  <a:schemeClr val="lt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lt2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22.11.2019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2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lt2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73435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teks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07750" y="3024378"/>
            <a:ext cx="15151774" cy="4500563"/>
          </a:xfrm>
        </p:spPr>
        <p:txBody>
          <a:bodyPr anchor="t">
            <a:normAutofit/>
          </a:bodyPr>
          <a:lstStyle>
            <a:lvl1pPr>
              <a:defRPr sz="6600" b="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22.11.2019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5532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176811" y="3024378"/>
            <a:ext cx="13213652" cy="3600450"/>
          </a:xfrm>
        </p:spPr>
        <p:txBody>
          <a:bodyPr anchor="t">
            <a:normAutofit/>
          </a:bodyPr>
          <a:lstStyle>
            <a:lvl1pPr>
              <a:defRPr sz="3200" b="0" cap="none" baseline="0">
                <a:solidFill>
                  <a:schemeClr val="lt2"/>
                </a:solidFill>
                <a:latin typeface="+mn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176811" y="9361170"/>
            <a:ext cx="1219307" cy="265628"/>
          </a:xfrm>
        </p:spPr>
        <p:txBody>
          <a:bodyPr/>
          <a:lstStyle>
            <a:lvl1pPr>
              <a:defRPr>
                <a:solidFill>
                  <a:schemeClr val="lt2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22.11.2019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03052" y="9361170"/>
            <a:ext cx="9361170" cy="265628"/>
          </a:xfrm>
        </p:spPr>
        <p:txBody>
          <a:bodyPr/>
          <a:lstStyle>
            <a:lvl1pPr>
              <a:defRPr>
                <a:solidFill>
                  <a:schemeClr val="lt2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4945502" y="9361170"/>
            <a:ext cx="444961" cy="265628"/>
          </a:xfrm>
        </p:spPr>
        <p:txBody>
          <a:bodyPr/>
          <a:lstStyle>
            <a:lvl1pPr>
              <a:defRPr>
                <a:solidFill>
                  <a:schemeClr val="lt2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7459663" y="6732842"/>
            <a:ext cx="7931150" cy="492805"/>
          </a:xfrm>
        </p:spPr>
        <p:txBody>
          <a:bodyPr/>
          <a:lstStyle>
            <a:lvl1pPr marL="216000" indent="-216000" algn="r">
              <a:buFont typeface="Proxima Nova Lt" panose="02000506030000020004" pitchFamily="50" charset="0"/>
              <a:buChar char="-"/>
              <a:defRPr>
                <a:solidFill>
                  <a:schemeClr val="lt2"/>
                </a:solidFill>
                <a:latin typeface="+mn-lt"/>
              </a:defRPr>
            </a:lvl1pPr>
          </a:lstStyle>
          <a:p>
            <a:pPr lvl="0"/>
            <a:r>
              <a:rPr lang="nb-NO"/>
              <a:t>Kilde</a:t>
            </a:r>
          </a:p>
        </p:txBody>
      </p:sp>
    </p:spTree>
    <p:extLst>
      <p:ext uri="{BB962C8B-B14F-4D97-AF65-F5344CB8AC3E}">
        <p14:creationId xmlns:p14="http://schemas.microsoft.com/office/powerpoint/2010/main" val="2454733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944242" y="3384423"/>
            <a:ext cx="6570821" cy="450056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9055133" y="3384423"/>
            <a:ext cx="6570821" cy="450056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22.11.2019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213274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- Blom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" y="-185795"/>
            <a:ext cx="17568000" cy="10236315"/>
          </a:xfrm>
          <a:prstGeom prst="rect">
            <a:avLst/>
          </a:prstGeom>
          <a:effectLst/>
        </p:spPr>
      </p:pic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463097" y="7270085"/>
            <a:ext cx="8641080" cy="4832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 cap="all" baseline="0">
                <a:solidFill>
                  <a:schemeClr val="tx1"/>
                </a:solidFill>
              </a:defRPr>
            </a:lvl1pPr>
            <a:lvl2pPr marL="657636" indent="0" algn="ctr">
              <a:buNone/>
              <a:defRPr sz="2877"/>
            </a:lvl2pPr>
            <a:lvl3pPr marL="1315273" indent="0" algn="ctr">
              <a:buNone/>
              <a:defRPr sz="2589"/>
            </a:lvl3pPr>
            <a:lvl4pPr marL="1972909" indent="0" algn="ctr">
              <a:buNone/>
              <a:defRPr sz="2301"/>
            </a:lvl4pPr>
            <a:lvl5pPr marL="2630546" indent="0" algn="ctr">
              <a:buNone/>
              <a:defRPr sz="2301"/>
            </a:lvl5pPr>
            <a:lvl6pPr marL="3288182" indent="0" algn="ctr">
              <a:buNone/>
              <a:defRPr sz="2301"/>
            </a:lvl6pPr>
            <a:lvl7pPr marL="3945819" indent="0" algn="ctr">
              <a:buNone/>
              <a:defRPr sz="2301"/>
            </a:lvl7pPr>
            <a:lvl8pPr marL="4603455" indent="0" algn="ctr">
              <a:buNone/>
              <a:defRPr sz="2301"/>
            </a:lvl8pPr>
            <a:lvl9pPr marL="5261092" indent="0" algn="ctr">
              <a:buNone/>
              <a:defRPr sz="2301"/>
            </a:lvl9pPr>
          </a:lstStyle>
          <a:p>
            <a:r>
              <a:rPr lang="nb-NO"/>
              <a:t>Sted </a:t>
            </a:r>
            <a:r>
              <a:rPr lang="nb-NO" err="1"/>
              <a:t>dd.mm.åååå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69415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944243" y="3384424"/>
            <a:ext cx="6570821" cy="900113"/>
          </a:xfrm>
        </p:spPr>
        <p:txBody>
          <a:bodyPr anchor="t">
            <a:normAutofit/>
          </a:bodyPr>
          <a:lstStyle>
            <a:lvl1pPr marL="0" indent="0">
              <a:buNone/>
              <a:defRPr sz="2800" b="1"/>
            </a:lvl1pPr>
            <a:lvl2pPr marL="657636" indent="0">
              <a:buNone/>
              <a:defRPr sz="2877" b="1"/>
            </a:lvl2pPr>
            <a:lvl3pPr marL="1315273" indent="0">
              <a:buNone/>
              <a:defRPr sz="2589" b="1"/>
            </a:lvl3pPr>
            <a:lvl4pPr marL="1972909" indent="0">
              <a:buNone/>
              <a:defRPr sz="2301" b="1"/>
            </a:lvl4pPr>
            <a:lvl5pPr marL="2630546" indent="0">
              <a:buNone/>
              <a:defRPr sz="2301" b="1"/>
            </a:lvl5pPr>
            <a:lvl6pPr marL="3288182" indent="0">
              <a:buNone/>
              <a:defRPr sz="2301" b="1"/>
            </a:lvl6pPr>
            <a:lvl7pPr marL="3945819" indent="0">
              <a:buNone/>
              <a:defRPr sz="2301" b="1"/>
            </a:lvl7pPr>
            <a:lvl8pPr marL="4603455" indent="0">
              <a:buNone/>
              <a:defRPr sz="2301" b="1"/>
            </a:lvl8pPr>
            <a:lvl9pPr marL="5261092" indent="0">
              <a:buNone/>
              <a:defRPr sz="2301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944243" y="4284537"/>
            <a:ext cx="6570821" cy="360044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9055133" y="3384424"/>
            <a:ext cx="6570821" cy="900113"/>
          </a:xfrm>
        </p:spPr>
        <p:txBody>
          <a:bodyPr anchor="t">
            <a:normAutofit/>
          </a:bodyPr>
          <a:lstStyle>
            <a:lvl1pPr marL="0" indent="0">
              <a:buNone/>
              <a:defRPr sz="2800" b="1"/>
            </a:lvl1pPr>
            <a:lvl2pPr marL="657636" indent="0">
              <a:buNone/>
              <a:defRPr sz="2877" b="1"/>
            </a:lvl2pPr>
            <a:lvl3pPr marL="1315273" indent="0">
              <a:buNone/>
              <a:defRPr sz="2589" b="1"/>
            </a:lvl3pPr>
            <a:lvl4pPr marL="1972909" indent="0">
              <a:buNone/>
              <a:defRPr sz="2301" b="1"/>
            </a:lvl4pPr>
            <a:lvl5pPr marL="2630546" indent="0">
              <a:buNone/>
              <a:defRPr sz="2301" b="1"/>
            </a:lvl5pPr>
            <a:lvl6pPr marL="3288182" indent="0">
              <a:buNone/>
              <a:defRPr sz="2301" b="1"/>
            </a:lvl6pPr>
            <a:lvl7pPr marL="3945819" indent="0">
              <a:buNone/>
              <a:defRPr sz="2301" b="1"/>
            </a:lvl7pPr>
            <a:lvl8pPr marL="4603455" indent="0">
              <a:buNone/>
              <a:defRPr sz="2301" b="1"/>
            </a:lvl8pPr>
            <a:lvl9pPr marL="5261092" indent="0">
              <a:buNone/>
              <a:defRPr sz="2301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9055133" y="4284537"/>
            <a:ext cx="6570821" cy="360044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22.11.2019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0846632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pgave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lt2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22.11.2019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2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lt2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6" name="Tittel 1"/>
          <p:cNvSpPr>
            <a:spLocks noGrp="1"/>
          </p:cNvSpPr>
          <p:nvPr>
            <p:ph type="title"/>
          </p:nvPr>
        </p:nvSpPr>
        <p:spPr>
          <a:xfrm>
            <a:off x="1942782" y="4060471"/>
            <a:ext cx="13681711" cy="882517"/>
          </a:xfrm>
        </p:spPr>
        <p:txBody>
          <a:bodyPr anchor="t">
            <a:normAutofit/>
          </a:bodyPr>
          <a:lstStyle>
            <a:lvl1pPr>
              <a:defRPr sz="6600">
                <a:solidFill>
                  <a:schemeClr val="lt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tekst 2"/>
          <p:cNvSpPr>
            <a:spLocks noGrp="1"/>
          </p:cNvSpPr>
          <p:nvPr>
            <p:ph type="body" idx="1"/>
          </p:nvPr>
        </p:nvSpPr>
        <p:spPr>
          <a:xfrm>
            <a:off x="1942782" y="5607510"/>
            <a:ext cx="13681711" cy="1231702"/>
          </a:xfrm>
        </p:spPr>
        <p:txBody>
          <a:bodyPr>
            <a:normAutofit/>
          </a:bodyPr>
          <a:lstStyle>
            <a:lvl1pPr marL="0" indent="0" algn="ctr">
              <a:spcBef>
                <a:spcPts val="2000"/>
              </a:spcBef>
              <a:buNone/>
              <a:defRPr sz="2600" cap="all" baseline="0">
                <a:solidFill>
                  <a:schemeClr val="lt2"/>
                </a:solidFill>
                <a:latin typeface="+mj-lt"/>
              </a:defRPr>
            </a:lvl1pPr>
            <a:lvl2pPr marL="657636" indent="0">
              <a:buNone/>
              <a:defRPr sz="2877">
                <a:solidFill>
                  <a:schemeClr val="tx1">
                    <a:tint val="75000"/>
                  </a:schemeClr>
                </a:solidFill>
              </a:defRPr>
            </a:lvl2pPr>
            <a:lvl3pPr marL="1315273" indent="0">
              <a:buNone/>
              <a:defRPr sz="2589">
                <a:solidFill>
                  <a:schemeClr val="tx1">
                    <a:tint val="75000"/>
                  </a:schemeClr>
                </a:solidFill>
              </a:defRPr>
            </a:lvl3pPr>
            <a:lvl4pPr marL="1972909" indent="0">
              <a:buNone/>
              <a:defRPr sz="2301">
                <a:solidFill>
                  <a:schemeClr val="tx1">
                    <a:tint val="75000"/>
                  </a:schemeClr>
                </a:solidFill>
              </a:defRPr>
            </a:lvl4pPr>
            <a:lvl5pPr marL="2630546" indent="0">
              <a:buNone/>
              <a:defRPr sz="2301">
                <a:solidFill>
                  <a:schemeClr val="tx1">
                    <a:tint val="75000"/>
                  </a:schemeClr>
                </a:solidFill>
              </a:defRPr>
            </a:lvl5pPr>
            <a:lvl6pPr marL="3288182" indent="0">
              <a:buNone/>
              <a:defRPr sz="2301">
                <a:solidFill>
                  <a:schemeClr val="tx1">
                    <a:tint val="75000"/>
                  </a:schemeClr>
                </a:solidFill>
              </a:defRPr>
            </a:lvl6pPr>
            <a:lvl7pPr marL="3945819" indent="0">
              <a:buNone/>
              <a:defRPr sz="2301">
                <a:solidFill>
                  <a:schemeClr val="tx1">
                    <a:tint val="75000"/>
                  </a:schemeClr>
                </a:solidFill>
              </a:defRPr>
            </a:lvl7pPr>
            <a:lvl8pPr marL="4603455" indent="0">
              <a:buNone/>
              <a:defRPr sz="2301">
                <a:solidFill>
                  <a:schemeClr val="tx1">
                    <a:tint val="75000"/>
                  </a:schemeClr>
                </a:solidFill>
              </a:defRPr>
            </a:lvl8pPr>
            <a:lvl9pPr marL="5261092" indent="0">
              <a:buNone/>
              <a:defRPr sz="23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8977239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okser /m f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22.11.2019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2" name="Plassholder for tekst 1"/>
          <p:cNvSpPr>
            <a:spLocks noGrp="1"/>
          </p:cNvSpPr>
          <p:nvPr>
            <p:ph type="body" sz="quarter" idx="13"/>
          </p:nvPr>
        </p:nvSpPr>
        <p:spPr>
          <a:xfrm>
            <a:off x="4014502" y="2232279"/>
            <a:ext cx="5040630" cy="2520315"/>
          </a:xfrm>
          <a:prstGeom prst="rect">
            <a:avLst/>
          </a:prstGeom>
          <a:solidFill>
            <a:schemeClr val="accent3"/>
          </a:solidFill>
        </p:spPr>
        <p:txBody>
          <a:bodyPr lIns="396000" tIns="270000" rIns="396000" bIns="270000" anchor="ctr" anchorCtr="0"/>
          <a:lstStyle>
            <a:lvl1pPr marL="0" indent="0" algn="l">
              <a:buNone/>
              <a:defRPr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tekst 1"/>
          <p:cNvSpPr>
            <a:spLocks noGrp="1"/>
          </p:cNvSpPr>
          <p:nvPr>
            <p:ph type="body" sz="quarter" idx="14"/>
          </p:nvPr>
        </p:nvSpPr>
        <p:spPr>
          <a:xfrm>
            <a:off x="9055132" y="2232279"/>
            <a:ext cx="5040630" cy="2520315"/>
          </a:xfrm>
          <a:prstGeom prst="rect">
            <a:avLst/>
          </a:prstGeom>
          <a:solidFill>
            <a:srgbClr val="B38F54"/>
          </a:solidFill>
        </p:spPr>
        <p:txBody>
          <a:bodyPr lIns="396000" tIns="270000" rIns="396000" bIns="270000" anchor="ctr" anchorCtr="0"/>
          <a:lstStyle>
            <a:lvl1pPr marL="0" indent="0" rtl="0">
              <a:buNone/>
              <a:defRPr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tekst 1"/>
          <p:cNvSpPr>
            <a:spLocks noGrp="1"/>
          </p:cNvSpPr>
          <p:nvPr>
            <p:ph type="body" sz="quarter" idx="15"/>
          </p:nvPr>
        </p:nvSpPr>
        <p:spPr>
          <a:xfrm>
            <a:off x="4014502" y="4752594"/>
            <a:ext cx="5040630" cy="2520315"/>
          </a:xfrm>
          <a:prstGeom prst="rect">
            <a:avLst/>
          </a:prstGeom>
          <a:solidFill>
            <a:srgbClr val="C4A87C"/>
          </a:solidFill>
        </p:spPr>
        <p:txBody>
          <a:bodyPr lIns="396000" tIns="270000" rIns="396000" bIns="270000" anchor="ctr" anchorCtr="0"/>
          <a:lstStyle>
            <a:lvl1pPr marL="0" indent="0" algn="l" rtl="0">
              <a:buNone/>
              <a:defRPr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Plassholder for tekst 1"/>
          <p:cNvSpPr>
            <a:spLocks noGrp="1"/>
          </p:cNvSpPr>
          <p:nvPr>
            <p:ph type="body" sz="quarter" idx="16"/>
          </p:nvPr>
        </p:nvSpPr>
        <p:spPr>
          <a:xfrm>
            <a:off x="9055132" y="4752594"/>
            <a:ext cx="5040630" cy="2520315"/>
          </a:xfrm>
          <a:prstGeom prst="rect">
            <a:avLst/>
          </a:prstGeom>
          <a:solidFill>
            <a:srgbClr val="D6C3A5"/>
          </a:solidFill>
        </p:spPr>
        <p:txBody>
          <a:bodyPr lIns="396000" tIns="270000" rIns="396000" bIns="270000" anchor="ctr" anchorCtr="0"/>
          <a:lstStyle>
            <a:lvl1pPr marL="0" indent="0" algn="l" rtl="0">
              <a:buNone/>
              <a:defRPr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Plassholder for tekst 1"/>
          <p:cNvSpPr>
            <a:spLocks noGrp="1"/>
          </p:cNvSpPr>
          <p:nvPr>
            <p:ph type="body" sz="quarter" idx="17" hasCustomPrompt="1"/>
          </p:nvPr>
        </p:nvSpPr>
        <p:spPr>
          <a:xfrm>
            <a:off x="4014502" y="1620202"/>
            <a:ext cx="5040630" cy="484171"/>
          </a:xfrm>
          <a:prstGeom prst="rect">
            <a:avLst/>
          </a:prstGeom>
        </p:spPr>
        <p:txBody>
          <a:bodyPr lIns="0" tIns="0" rIns="0" bIns="0"/>
          <a:lstStyle>
            <a:lvl1pPr marL="0" indent="0" algn="ctr" rtl="0">
              <a:buNone/>
              <a:defRPr cap="all" baseline="0">
                <a:latin typeface="+mn-lt"/>
              </a:defRPr>
            </a:lvl1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14" name="Plassholder for tekst 1"/>
          <p:cNvSpPr>
            <a:spLocks noGrp="1"/>
          </p:cNvSpPr>
          <p:nvPr>
            <p:ph type="body" sz="quarter" idx="18" hasCustomPrompt="1"/>
          </p:nvPr>
        </p:nvSpPr>
        <p:spPr>
          <a:xfrm>
            <a:off x="9105651" y="1620202"/>
            <a:ext cx="4990111" cy="484171"/>
          </a:xfrm>
          <a:prstGeom prst="rect">
            <a:avLst/>
          </a:prstGeom>
        </p:spPr>
        <p:txBody>
          <a:bodyPr lIns="0" tIns="0" rIns="0" bIns="0"/>
          <a:lstStyle>
            <a:lvl1pPr marL="0" indent="0" algn="ctr" rtl="0">
              <a:buNone/>
              <a:defRPr cap="all" baseline="0">
                <a:latin typeface="+mn-lt"/>
              </a:defRPr>
            </a:lvl1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17" name="Plassholder for tekst 1"/>
          <p:cNvSpPr>
            <a:spLocks noGrp="1"/>
          </p:cNvSpPr>
          <p:nvPr>
            <p:ph type="body" sz="quarter" idx="19" hasCustomPrompt="1"/>
          </p:nvPr>
        </p:nvSpPr>
        <p:spPr>
          <a:xfrm>
            <a:off x="2214277" y="2592266"/>
            <a:ext cx="1800225" cy="180022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rtl="0">
              <a:buNone/>
              <a:defRPr cap="all" baseline="0">
                <a:latin typeface="+mn-lt"/>
              </a:defRPr>
            </a:lvl1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18" name="Plassholder for tekst 1"/>
          <p:cNvSpPr>
            <a:spLocks noGrp="1"/>
          </p:cNvSpPr>
          <p:nvPr>
            <p:ph type="body" sz="quarter" idx="20" hasCustomPrompt="1"/>
          </p:nvPr>
        </p:nvSpPr>
        <p:spPr>
          <a:xfrm>
            <a:off x="2214277" y="5112638"/>
            <a:ext cx="1800225" cy="180022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rtl="0">
              <a:buNone/>
              <a:defRPr cap="all" baseline="0">
                <a:latin typeface="+mn-lt"/>
              </a:defRPr>
            </a:lvl1pPr>
          </a:lstStyle>
          <a:p>
            <a:pPr lvl="0"/>
            <a:r>
              <a:rPr lang="nb-NO"/>
              <a:t>Tittel</a:t>
            </a:r>
          </a:p>
        </p:txBody>
      </p:sp>
    </p:spTree>
    <p:extLst>
      <p:ext uri="{BB962C8B-B14F-4D97-AF65-F5344CB8AC3E}">
        <p14:creationId xmlns:p14="http://schemas.microsoft.com/office/powerpoint/2010/main" val="10548878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innhold - Sor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lt2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22.11.2019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2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lt2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Plassholder for innhold 2"/>
          <p:cNvSpPr>
            <a:spLocks noGrp="1"/>
          </p:cNvSpPr>
          <p:nvPr>
            <p:ph idx="1"/>
          </p:nvPr>
        </p:nvSpPr>
        <p:spPr>
          <a:xfrm>
            <a:off x="1944243" y="1800225"/>
            <a:ext cx="13681711" cy="6084761"/>
          </a:xfrm>
        </p:spPr>
        <p:txBody>
          <a:bodyPr/>
          <a:lstStyle>
            <a:lvl1pPr>
              <a:defRPr>
                <a:solidFill>
                  <a:schemeClr val="lt2"/>
                </a:solidFill>
              </a:defRPr>
            </a:lvl1pPr>
            <a:lvl2pPr>
              <a:defRPr>
                <a:solidFill>
                  <a:schemeClr val="lt2"/>
                </a:solidFill>
              </a:defRPr>
            </a:lvl2pPr>
            <a:lvl3pPr>
              <a:defRPr>
                <a:solidFill>
                  <a:schemeClr val="lt2"/>
                </a:solidFill>
              </a:defRPr>
            </a:lvl3pPr>
            <a:lvl4pPr>
              <a:defRPr>
                <a:solidFill>
                  <a:schemeClr val="lt2"/>
                </a:solidFill>
              </a:defRPr>
            </a:lvl4pPr>
            <a:lvl5pPr>
              <a:defRPr>
                <a:solidFill>
                  <a:schemeClr val="lt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9234212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innhold - Sort/h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935" y="8549713"/>
            <a:ext cx="2668993" cy="656204"/>
          </a:xfrm>
          <a:prstGeom prst="rect">
            <a:avLst/>
          </a:prstGeom>
        </p:spPr>
      </p:pic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2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22.11.2019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dk2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2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Plassholder for innhold 2"/>
          <p:cNvSpPr>
            <a:spLocks noGrp="1"/>
          </p:cNvSpPr>
          <p:nvPr>
            <p:ph idx="1"/>
          </p:nvPr>
        </p:nvSpPr>
        <p:spPr>
          <a:xfrm>
            <a:off x="1944243" y="1800225"/>
            <a:ext cx="13681711" cy="6084761"/>
          </a:xfrm>
        </p:spPr>
        <p:txBody>
          <a:bodyPr/>
          <a:lstStyle>
            <a:lvl1pPr>
              <a:defRPr>
                <a:solidFill>
                  <a:schemeClr val="dk2"/>
                </a:solidFill>
              </a:defRPr>
            </a:lvl1pPr>
            <a:lvl2pPr>
              <a:defRPr>
                <a:solidFill>
                  <a:schemeClr val="dk2"/>
                </a:solidFill>
              </a:defRPr>
            </a:lvl2pPr>
            <a:lvl3pPr>
              <a:defRPr>
                <a:solidFill>
                  <a:schemeClr val="dk2"/>
                </a:solidFill>
              </a:defRPr>
            </a:lvl3pPr>
            <a:lvl4pPr>
              <a:defRPr>
                <a:solidFill>
                  <a:schemeClr val="dk2"/>
                </a:solidFill>
              </a:defRPr>
            </a:lvl4pPr>
            <a:lvl5pPr>
              <a:defRPr>
                <a:solidFill>
                  <a:schemeClr val="dk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4507279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innhold - Grå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dk2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22.11.2019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dk2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dk2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Plassholder for innhold 2"/>
          <p:cNvSpPr>
            <a:spLocks noGrp="1"/>
          </p:cNvSpPr>
          <p:nvPr>
            <p:ph idx="1"/>
          </p:nvPr>
        </p:nvSpPr>
        <p:spPr>
          <a:xfrm>
            <a:off x="1944243" y="1800225"/>
            <a:ext cx="13681711" cy="6084761"/>
          </a:xfrm>
        </p:spPr>
        <p:txBody>
          <a:bodyPr/>
          <a:lstStyle>
            <a:lvl1pPr>
              <a:defRPr>
                <a:solidFill>
                  <a:schemeClr val="dk2"/>
                </a:solidFill>
              </a:defRPr>
            </a:lvl1pPr>
            <a:lvl2pPr>
              <a:defRPr>
                <a:solidFill>
                  <a:schemeClr val="dk2"/>
                </a:solidFill>
              </a:defRPr>
            </a:lvl2pPr>
            <a:lvl3pPr>
              <a:defRPr>
                <a:solidFill>
                  <a:schemeClr val="dk2"/>
                </a:solidFill>
              </a:defRPr>
            </a:lvl3pPr>
            <a:lvl4pPr>
              <a:defRPr>
                <a:solidFill>
                  <a:schemeClr val="dk2"/>
                </a:solidFill>
              </a:defRPr>
            </a:lvl4pPr>
            <a:lvl5pPr>
              <a:defRPr>
                <a:solidFill>
                  <a:schemeClr val="dk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3311353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innhold - Oransj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lt2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22.11.2019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2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lt2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Plassholder for innhold 2"/>
          <p:cNvSpPr>
            <a:spLocks noGrp="1"/>
          </p:cNvSpPr>
          <p:nvPr>
            <p:ph idx="1"/>
          </p:nvPr>
        </p:nvSpPr>
        <p:spPr>
          <a:xfrm>
            <a:off x="1944243" y="1800225"/>
            <a:ext cx="13681711" cy="6084761"/>
          </a:xfrm>
        </p:spPr>
        <p:txBody>
          <a:bodyPr/>
          <a:lstStyle>
            <a:lvl1pPr>
              <a:defRPr>
                <a:solidFill>
                  <a:schemeClr val="lt2"/>
                </a:solidFill>
              </a:defRPr>
            </a:lvl1pPr>
            <a:lvl2pPr>
              <a:defRPr>
                <a:solidFill>
                  <a:schemeClr val="lt2"/>
                </a:solidFill>
              </a:defRPr>
            </a:lvl2pPr>
            <a:lvl3pPr>
              <a:defRPr>
                <a:solidFill>
                  <a:schemeClr val="lt2"/>
                </a:solidFill>
              </a:defRPr>
            </a:lvl3pPr>
            <a:lvl4pPr>
              <a:defRPr>
                <a:solidFill>
                  <a:schemeClr val="lt2"/>
                </a:solidFill>
              </a:defRPr>
            </a:lvl4pPr>
            <a:lvl5pPr>
              <a:defRPr>
                <a:solidFill>
                  <a:schemeClr val="lt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7589404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innhold - Blå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lt2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22.11.2019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2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lt2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Plassholder for innhold 2"/>
          <p:cNvSpPr>
            <a:spLocks noGrp="1"/>
          </p:cNvSpPr>
          <p:nvPr>
            <p:ph idx="1"/>
          </p:nvPr>
        </p:nvSpPr>
        <p:spPr>
          <a:xfrm>
            <a:off x="1944243" y="1800225"/>
            <a:ext cx="13681711" cy="6084761"/>
          </a:xfrm>
        </p:spPr>
        <p:txBody>
          <a:bodyPr/>
          <a:lstStyle>
            <a:lvl1pPr>
              <a:defRPr>
                <a:solidFill>
                  <a:schemeClr val="lt2"/>
                </a:solidFill>
              </a:defRPr>
            </a:lvl1pPr>
            <a:lvl2pPr>
              <a:defRPr>
                <a:solidFill>
                  <a:schemeClr val="lt2"/>
                </a:solidFill>
              </a:defRPr>
            </a:lvl2pPr>
            <a:lvl3pPr>
              <a:defRPr>
                <a:solidFill>
                  <a:schemeClr val="lt2"/>
                </a:solidFill>
              </a:defRPr>
            </a:lvl3pPr>
            <a:lvl4pPr>
              <a:defRPr>
                <a:solidFill>
                  <a:schemeClr val="lt2"/>
                </a:solidFill>
              </a:defRPr>
            </a:lvl4pPr>
            <a:lvl5pPr>
              <a:defRPr>
                <a:solidFill>
                  <a:schemeClr val="lt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2184098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innhold - Grønn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lt2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22.11.2019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2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lt2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Plassholder for innhold 2"/>
          <p:cNvSpPr>
            <a:spLocks noGrp="1"/>
          </p:cNvSpPr>
          <p:nvPr>
            <p:ph idx="1"/>
          </p:nvPr>
        </p:nvSpPr>
        <p:spPr>
          <a:xfrm>
            <a:off x="1944243" y="1800225"/>
            <a:ext cx="13681711" cy="6084761"/>
          </a:xfrm>
        </p:spPr>
        <p:txBody>
          <a:bodyPr/>
          <a:lstStyle>
            <a:lvl1pPr>
              <a:defRPr>
                <a:solidFill>
                  <a:schemeClr val="lt2"/>
                </a:solidFill>
              </a:defRPr>
            </a:lvl1pPr>
            <a:lvl2pPr>
              <a:defRPr>
                <a:solidFill>
                  <a:schemeClr val="lt2"/>
                </a:solidFill>
              </a:defRPr>
            </a:lvl2pPr>
            <a:lvl3pPr>
              <a:defRPr>
                <a:solidFill>
                  <a:schemeClr val="lt2"/>
                </a:solidFill>
              </a:defRPr>
            </a:lvl3pPr>
            <a:lvl4pPr>
              <a:defRPr>
                <a:solidFill>
                  <a:schemeClr val="lt2"/>
                </a:solidFill>
              </a:defRPr>
            </a:lvl4pPr>
            <a:lvl5pPr>
              <a:defRPr>
                <a:solidFill>
                  <a:schemeClr val="lt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9017505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22.11.2019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8047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- Far og bar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" y="-185795"/>
            <a:ext cx="17568000" cy="10236315"/>
          </a:xfrm>
          <a:prstGeom prst="rect">
            <a:avLst/>
          </a:prstGeom>
        </p:spPr>
      </p:pic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463097" y="7270085"/>
            <a:ext cx="8641080" cy="4832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 cap="all" baseline="0">
                <a:solidFill>
                  <a:schemeClr val="lt2"/>
                </a:solidFill>
              </a:defRPr>
            </a:lvl1pPr>
            <a:lvl2pPr marL="657636" indent="0" algn="ctr">
              <a:buNone/>
              <a:defRPr sz="2877"/>
            </a:lvl2pPr>
            <a:lvl3pPr marL="1315273" indent="0" algn="ctr">
              <a:buNone/>
              <a:defRPr sz="2589"/>
            </a:lvl3pPr>
            <a:lvl4pPr marL="1972909" indent="0" algn="ctr">
              <a:buNone/>
              <a:defRPr sz="2301"/>
            </a:lvl4pPr>
            <a:lvl5pPr marL="2630546" indent="0" algn="ctr">
              <a:buNone/>
              <a:defRPr sz="2301"/>
            </a:lvl5pPr>
            <a:lvl6pPr marL="3288182" indent="0" algn="ctr">
              <a:buNone/>
              <a:defRPr sz="2301"/>
            </a:lvl6pPr>
            <a:lvl7pPr marL="3945819" indent="0" algn="ctr">
              <a:buNone/>
              <a:defRPr sz="2301"/>
            </a:lvl7pPr>
            <a:lvl8pPr marL="4603455" indent="0" algn="ctr">
              <a:buNone/>
              <a:defRPr sz="2301"/>
            </a:lvl8pPr>
            <a:lvl9pPr marL="5261092" indent="0" algn="ctr">
              <a:buNone/>
              <a:defRPr sz="2301"/>
            </a:lvl9pPr>
          </a:lstStyle>
          <a:p>
            <a:r>
              <a:rPr lang="nb-NO"/>
              <a:t>Sted </a:t>
            </a:r>
            <a:r>
              <a:rPr lang="nb-NO" err="1"/>
              <a:t>dd.mm.åååå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81595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22.11.2019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3840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- Føt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" y="-185795"/>
            <a:ext cx="17568000" cy="10236315"/>
          </a:xfrm>
          <a:prstGeom prst="rect">
            <a:avLst/>
          </a:prstGeom>
        </p:spPr>
      </p:pic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463097" y="7270085"/>
            <a:ext cx="8641080" cy="4832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 cap="all" baseline="0">
                <a:solidFill>
                  <a:schemeClr val="tx1"/>
                </a:solidFill>
              </a:defRPr>
            </a:lvl1pPr>
            <a:lvl2pPr marL="657636" indent="0" algn="ctr">
              <a:buNone/>
              <a:defRPr sz="2877"/>
            </a:lvl2pPr>
            <a:lvl3pPr marL="1315273" indent="0" algn="ctr">
              <a:buNone/>
              <a:defRPr sz="2589"/>
            </a:lvl3pPr>
            <a:lvl4pPr marL="1972909" indent="0" algn="ctr">
              <a:buNone/>
              <a:defRPr sz="2301"/>
            </a:lvl4pPr>
            <a:lvl5pPr marL="2630546" indent="0" algn="ctr">
              <a:buNone/>
              <a:defRPr sz="2301"/>
            </a:lvl5pPr>
            <a:lvl6pPr marL="3288182" indent="0" algn="ctr">
              <a:buNone/>
              <a:defRPr sz="2301"/>
            </a:lvl6pPr>
            <a:lvl7pPr marL="3945819" indent="0" algn="ctr">
              <a:buNone/>
              <a:defRPr sz="2301"/>
            </a:lvl7pPr>
            <a:lvl8pPr marL="4603455" indent="0" algn="ctr">
              <a:buNone/>
              <a:defRPr sz="2301"/>
            </a:lvl8pPr>
            <a:lvl9pPr marL="5261092" indent="0" algn="ctr">
              <a:buNone/>
              <a:defRPr sz="2301"/>
            </a:lvl9pPr>
          </a:lstStyle>
          <a:p>
            <a:r>
              <a:rPr lang="nb-NO"/>
              <a:t>Sted </a:t>
            </a:r>
            <a:r>
              <a:rPr lang="nb-NO" err="1"/>
              <a:t>dd.mm.åååå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2210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- Hen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" y="-185795"/>
            <a:ext cx="17568000" cy="10236315"/>
          </a:xfrm>
          <a:prstGeom prst="rect">
            <a:avLst/>
          </a:prstGeom>
        </p:spPr>
      </p:pic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463097" y="7270085"/>
            <a:ext cx="8641080" cy="4832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 cap="all" baseline="0">
                <a:solidFill>
                  <a:schemeClr val="bg1"/>
                </a:solidFill>
              </a:defRPr>
            </a:lvl1pPr>
            <a:lvl2pPr marL="657636" indent="0" algn="ctr">
              <a:buNone/>
              <a:defRPr sz="2877"/>
            </a:lvl2pPr>
            <a:lvl3pPr marL="1315273" indent="0" algn="ctr">
              <a:buNone/>
              <a:defRPr sz="2589"/>
            </a:lvl3pPr>
            <a:lvl4pPr marL="1972909" indent="0" algn="ctr">
              <a:buNone/>
              <a:defRPr sz="2301"/>
            </a:lvl4pPr>
            <a:lvl5pPr marL="2630546" indent="0" algn="ctr">
              <a:buNone/>
              <a:defRPr sz="2301"/>
            </a:lvl5pPr>
            <a:lvl6pPr marL="3288182" indent="0" algn="ctr">
              <a:buNone/>
              <a:defRPr sz="2301"/>
            </a:lvl6pPr>
            <a:lvl7pPr marL="3945819" indent="0" algn="ctr">
              <a:buNone/>
              <a:defRPr sz="2301"/>
            </a:lvl7pPr>
            <a:lvl8pPr marL="4603455" indent="0" algn="ctr">
              <a:buNone/>
              <a:defRPr sz="2301"/>
            </a:lvl8pPr>
            <a:lvl9pPr marL="5261092" indent="0" algn="ctr">
              <a:buNone/>
              <a:defRPr sz="2301"/>
            </a:lvl9pPr>
          </a:lstStyle>
          <a:p>
            <a:r>
              <a:rPr lang="nb-NO"/>
              <a:t>Sted </a:t>
            </a:r>
            <a:r>
              <a:rPr lang="nb-NO" err="1"/>
              <a:t>dd.mm.åååå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51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- Kaffekopp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" y="-185795"/>
            <a:ext cx="17568000" cy="10236315"/>
          </a:xfrm>
          <a:prstGeom prst="rect">
            <a:avLst/>
          </a:prstGeom>
        </p:spPr>
      </p:pic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463097" y="7270085"/>
            <a:ext cx="8641080" cy="4832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 cap="all" baseline="0">
                <a:solidFill>
                  <a:schemeClr val="tx1"/>
                </a:solidFill>
              </a:defRPr>
            </a:lvl1pPr>
            <a:lvl2pPr marL="657636" indent="0" algn="ctr">
              <a:buNone/>
              <a:defRPr sz="2877"/>
            </a:lvl2pPr>
            <a:lvl3pPr marL="1315273" indent="0" algn="ctr">
              <a:buNone/>
              <a:defRPr sz="2589"/>
            </a:lvl3pPr>
            <a:lvl4pPr marL="1972909" indent="0" algn="ctr">
              <a:buNone/>
              <a:defRPr sz="2301"/>
            </a:lvl4pPr>
            <a:lvl5pPr marL="2630546" indent="0" algn="ctr">
              <a:buNone/>
              <a:defRPr sz="2301"/>
            </a:lvl5pPr>
            <a:lvl6pPr marL="3288182" indent="0" algn="ctr">
              <a:buNone/>
              <a:defRPr sz="2301"/>
            </a:lvl6pPr>
            <a:lvl7pPr marL="3945819" indent="0" algn="ctr">
              <a:buNone/>
              <a:defRPr sz="2301"/>
            </a:lvl7pPr>
            <a:lvl8pPr marL="4603455" indent="0" algn="ctr">
              <a:buNone/>
              <a:defRPr sz="2301"/>
            </a:lvl8pPr>
            <a:lvl9pPr marL="5261092" indent="0" algn="ctr">
              <a:buNone/>
              <a:defRPr sz="2301"/>
            </a:lvl9pPr>
          </a:lstStyle>
          <a:p>
            <a:r>
              <a:rPr lang="nb-NO"/>
              <a:t>Sted </a:t>
            </a:r>
            <a:r>
              <a:rPr lang="nb-NO" err="1"/>
              <a:t>dd.mm.åååå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2746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- Skriv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" y="-185795"/>
            <a:ext cx="17568000" cy="10236315"/>
          </a:xfrm>
          <a:prstGeom prst="rect">
            <a:avLst/>
          </a:prstGeom>
        </p:spPr>
      </p:pic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463097" y="7270085"/>
            <a:ext cx="8641080" cy="4832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 cap="all" baseline="0">
                <a:solidFill>
                  <a:schemeClr val="tx1"/>
                </a:solidFill>
              </a:defRPr>
            </a:lvl1pPr>
            <a:lvl2pPr marL="657636" indent="0" algn="ctr">
              <a:buNone/>
              <a:defRPr sz="2877"/>
            </a:lvl2pPr>
            <a:lvl3pPr marL="1315273" indent="0" algn="ctr">
              <a:buNone/>
              <a:defRPr sz="2589"/>
            </a:lvl3pPr>
            <a:lvl4pPr marL="1972909" indent="0" algn="ctr">
              <a:buNone/>
              <a:defRPr sz="2301"/>
            </a:lvl4pPr>
            <a:lvl5pPr marL="2630546" indent="0" algn="ctr">
              <a:buNone/>
              <a:defRPr sz="2301"/>
            </a:lvl5pPr>
            <a:lvl6pPr marL="3288182" indent="0" algn="ctr">
              <a:buNone/>
              <a:defRPr sz="2301"/>
            </a:lvl6pPr>
            <a:lvl7pPr marL="3945819" indent="0" algn="ctr">
              <a:buNone/>
              <a:defRPr sz="2301"/>
            </a:lvl7pPr>
            <a:lvl8pPr marL="4603455" indent="0" algn="ctr">
              <a:buNone/>
              <a:defRPr sz="2301"/>
            </a:lvl8pPr>
            <a:lvl9pPr marL="5261092" indent="0" algn="ctr">
              <a:buNone/>
              <a:defRPr sz="2301"/>
            </a:lvl9pPr>
          </a:lstStyle>
          <a:p>
            <a:r>
              <a:rPr lang="nb-NO"/>
              <a:t>Sted </a:t>
            </a:r>
            <a:r>
              <a:rPr lang="nb-NO" err="1"/>
              <a:t>dd.mm.åååå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8322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- Sof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" y="-185795"/>
            <a:ext cx="17568000" cy="10236315"/>
          </a:xfrm>
          <a:prstGeom prst="rect">
            <a:avLst/>
          </a:prstGeom>
        </p:spPr>
      </p:pic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463097" y="7270085"/>
            <a:ext cx="8641080" cy="4832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 cap="all" baseline="0">
                <a:solidFill>
                  <a:schemeClr val="bg1"/>
                </a:solidFill>
              </a:defRPr>
            </a:lvl1pPr>
            <a:lvl2pPr marL="657636" indent="0" algn="ctr">
              <a:buNone/>
              <a:defRPr sz="2877"/>
            </a:lvl2pPr>
            <a:lvl3pPr marL="1315273" indent="0" algn="ctr">
              <a:buNone/>
              <a:defRPr sz="2589"/>
            </a:lvl3pPr>
            <a:lvl4pPr marL="1972909" indent="0" algn="ctr">
              <a:buNone/>
              <a:defRPr sz="2301"/>
            </a:lvl4pPr>
            <a:lvl5pPr marL="2630546" indent="0" algn="ctr">
              <a:buNone/>
              <a:defRPr sz="2301"/>
            </a:lvl5pPr>
            <a:lvl6pPr marL="3288182" indent="0" algn="ctr">
              <a:buNone/>
              <a:defRPr sz="2301"/>
            </a:lvl6pPr>
            <a:lvl7pPr marL="3945819" indent="0" algn="ctr">
              <a:buNone/>
              <a:defRPr sz="2301"/>
            </a:lvl7pPr>
            <a:lvl8pPr marL="4603455" indent="0" algn="ctr">
              <a:buNone/>
              <a:defRPr sz="2301"/>
            </a:lvl8pPr>
            <a:lvl9pPr marL="5261092" indent="0" algn="ctr">
              <a:buNone/>
              <a:defRPr sz="2301"/>
            </a:lvl9pPr>
          </a:lstStyle>
          <a:p>
            <a:r>
              <a:rPr lang="nb-NO"/>
              <a:t>Sted </a:t>
            </a:r>
            <a:r>
              <a:rPr lang="nb-NO" err="1"/>
              <a:t>dd.mm.åååå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8244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- Tu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" y="-185795"/>
            <a:ext cx="17568000" cy="10236315"/>
          </a:xfrm>
          <a:prstGeom prst="rect">
            <a:avLst/>
          </a:prstGeom>
        </p:spPr>
      </p:pic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463097" y="7270085"/>
            <a:ext cx="8641080" cy="4832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 cap="all" baseline="0">
                <a:solidFill>
                  <a:schemeClr val="bg1"/>
                </a:solidFill>
              </a:defRPr>
            </a:lvl1pPr>
            <a:lvl2pPr marL="657636" indent="0" algn="ctr">
              <a:buNone/>
              <a:defRPr sz="2877"/>
            </a:lvl2pPr>
            <a:lvl3pPr marL="1315273" indent="0" algn="ctr">
              <a:buNone/>
              <a:defRPr sz="2589"/>
            </a:lvl3pPr>
            <a:lvl4pPr marL="1972909" indent="0" algn="ctr">
              <a:buNone/>
              <a:defRPr sz="2301"/>
            </a:lvl4pPr>
            <a:lvl5pPr marL="2630546" indent="0" algn="ctr">
              <a:buNone/>
              <a:defRPr sz="2301"/>
            </a:lvl5pPr>
            <a:lvl6pPr marL="3288182" indent="0" algn="ctr">
              <a:buNone/>
              <a:defRPr sz="2301"/>
            </a:lvl6pPr>
            <a:lvl7pPr marL="3945819" indent="0" algn="ctr">
              <a:buNone/>
              <a:defRPr sz="2301"/>
            </a:lvl7pPr>
            <a:lvl8pPr marL="4603455" indent="0" algn="ctr">
              <a:buNone/>
              <a:defRPr sz="2301"/>
            </a:lvl8pPr>
            <a:lvl9pPr marL="5261092" indent="0" algn="ctr">
              <a:buNone/>
              <a:defRPr sz="2301"/>
            </a:lvl9pPr>
          </a:lstStyle>
          <a:p>
            <a:r>
              <a:rPr lang="nb-NO"/>
              <a:t>Sted </a:t>
            </a:r>
            <a:r>
              <a:rPr lang="nb-NO" err="1"/>
              <a:t>dd.mm.åååå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8105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3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944243" y="1149924"/>
            <a:ext cx="13681711" cy="202554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944243" y="3384423"/>
            <a:ext cx="13681711" cy="4500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944243" y="9361170"/>
            <a:ext cx="1219307" cy="26562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400">
                <a:solidFill>
                  <a:schemeClr val="dk2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22.11.2019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420997" y="9361170"/>
            <a:ext cx="10725284" cy="26562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400">
                <a:solidFill>
                  <a:schemeClr val="dk2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5180993" y="9361170"/>
            <a:ext cx="444961" cy="26562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400">
                <a:solidFill>
                  <a:schemeClr val="dk2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385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69" r:id="rId11"/>
    <p:sldLayoutId id="2147483650" r:id="rId12"/>
    <p:sldLayoutId id="2147483663" r:id="rId13"/>
    <p:sldLayoutId id="2147483665" r:id="rId14"/>
    <p:sldLayoutId id="2147483651" r:id="rId15"/>
    <p:sldLayoutId id="2147483664" r:id="rId16"/>
    <p:sldLayoutId id="2147483656" r:id="rId17"/>
    <p:sldLayoutId id="2147483658" r:id="rId18"/>
    <p:sldLayoutId id="2147483652" r:id="rId19"/>
    <p:sldLayoutId id="2147483653" r:id="rId20"/>
    <p:sldLayoutId id="2147483666" r:id="rId21"/>
    <p:sldLayoutId id="2147483667" r:id="rId22"/>
    <p:sldLayoutId id="2147483657" r:id="rId23"/>
    <p:sldLayoutId id="2147483668" r:id="rId24"/>
    <p:sldLayoutId id="2147483662" r:id="rId25"/>
    <p:sldLayoutId id="2147483661" r:id="rId26"/>
    <p:sldLayoutId id="2147483660" r:id="rId27"/>
    <p:sldLayoutId id="2147483659" r:id="rId28"/>
    <p:sldLayoutId id="2147483654" r:id="rId29"/>
    <p:sldLayoutId id="2147483655" r:id="rId30"/>
  </p:sldLayoutIdLst>
  <p:txStyles>
    <p:titleStyle>
      <a:lvl1pPr algn="ctr" defTabSz="1315273" rtl="0" eaLnBrk="1" latinLnBrk="0" hangingPunct="1">
        <a:lnSpc>
          <a:spcPct val="90000"/>
        </a:lnSpc>
        <a:spcBef>
          <a:spcPct val="0"/>
        </a:spcBef>
        <a:buNone/>
        <a:defRPr sz="6600" b="1" kern="1200" cap="all" baseline="0">
          <a:solidFill>
            <a:schemeClr val="dk2"/>
          </a:solidFill>
          <a:latin typeface="+mj-lt"/>
          <a:ea typeface="+mj-ea"/>
          <a:cs typeface="+mj-cs"/>
        </a:defRPr>
      </a:lvl1pPr>
    </p:titleStyle>
    <p:bodyStyle>
      <a:lvl1pPr marL="432000" indent="-432000" algn="l" defTabSz="1315273" rtl="0" eaLnBrk="1" latinLnBrk="0" hangingPunct="1">
        <a:lnSpc>
          <a:spcPct val="100000"/>
        </a:lnSpc>
        <a:spcBef>
          <a:spcPts val="1438"/>
        </a:spcBef>
        <a:buFont typeface="Wingdings 2" panose="05020102010507070707" pitchFamily="18" charset="2"/>
        <a:buChar char=""/>
        <a:defRPr sz="2600" kern="1200">
          <a:solidFill>
            <a:schemeClr val="dk2"/>
          </a:solidFill>
          <a:latin typeface="+mn-lt"/>
          <a:ea typeface="+mn-ea"/>
          <a:cs typeface="+mn-cs"/>
        </a:defRPr>
      </a:lvl1pPr>
      <a:lvl2pPr marL="864000" indent="-432000" algn="l" defTabSz="1315273" rtl="0" eaLnBrk="1" latinLnBrk="0" hangingPunct="1">
        <a:lnSpc>
          <a:spcPct val="100000"/>
        </a:lnSpc>
        <a:spcBef>
          <a:spcPts val="719"/>
        </a:spcBef>
        <a:buFont typeface="Wingdings 2" panose="05020102010507070707" pitchFamily="18" charset="2"/>
        <a:buChar char=""/>
        <a:defRPr sz="2400" kern="1200">
          <a:solidFill>
            <a:schemeClr val="dk2"/>
          </a:solidFill>
          <a:latin typeface="+mn-lt"/>
          <a:ea typeface="+mn-ea"/>
          <a:cs typeface="+mn-cs"/>
        </a:defRPr>
      </a:lvl2pPr>
      <a:lvl3pPr marL="1296000" indent="-432000" algn="l" defTabSz="1315273" rtl="0" eaLnBrk="1" latinLnBrk="0" hangingPunct="1">
        <a:lnSpc>
          <a:spcPct val="100000"/>
        </a:lnSpc>
        <a:spcBef>
          <a:spcPts val="719"/>
        </a:spcBef>
        <a:buFont typeface="Wingdings 2" panose="05020102010507070707" pitchFamily="18" charset="2"/>
        <a:buChar char=""/>
        <a:defRPr sz="2000" kern="1200">
          <a:solidFill>
            <a:schemeClr val="dk2"/>
          </a:solidFill>
          <a:latin typeface="+mn-lt"/>
          <a:ea typeface="+mn-ea"/>
          <a:cs typeface="+mn-cs"/>
        </a:defRPr>
      </a:lvl3pPr>
      <a:lvl4pPr marL="1728000" indent="-432000" algn="l" defTabSz="1315273" rtl="0" eaLnBrk="1" latinLnBrk="0" hangingPunct="1">
        <a:lnSpc>
          <a:spcPct val="100000"/>
        </a:lnSpc>
        <a:spcBef>
          <a:spcPts val="719"/>
        </a:spcBef>
        <a:buFont typeface="Wingdings 2" panose="05020102010507070707" pitchFamily="18" charset="2"/>
        <a:buChar char=""/>
        <a:defRPr sz="1800" kern="1200">
          <a:solidFill>
            <a:schemeClr val="dk2"/>
          </a:solidFill>
          <a:latin typeface="+mn-lt"/>
          <a:ea typeface="+mn-ea"/>
          <a:cs typeface="+mn-cs"/>
        </a:defRPr>
      </a:lvl4pPr>
      <a:lvl5pPr marL="2160000" indent="-432000" algn="l" defTabSz="1315273" rtl="0" eaLnBrk="1" latinLnBrk="0" hangingPunct="1">
        <a:lnSpc>
          <a:spcPct val="100000"/>
        </a:lnSpc>
        <a:spcBef>
          <a:spcPts val="719"/>
        </a:spcBef>
        <a:buFont typeface="Wingdings 2" panose="05020102010507070707" pitchFamily="18" charset="2"/>
        <a:buChar char=""/>
        <a:defRPr sz="1600" kern="1200">
          <a:solidFill>
            <a:schemeClr val="dk2"/>
          </a:solidFill>
          <a:latin typeface="+mn-lt"/>
          <a:ea typeface="+mn-ea"/>
          <a:cs typeface="+mn-cs"/>
        </a:defRPr>
      </a:lvl5pPr>
      <a:lvl6pPr marL="3617001" indent="-328818" algn="l" defTabSz="1315273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9" kern="1200">
          <a:solidFill>
            <a:schemeClr val="tx1"/>
          </a:solidFill>
          <a:latin typeface="+mn-lt"/>
          <a:ea typeface="+mn-ea"/>
          <a:cs typeface="+mn-cs"/>
        </a:defRPr>
      </a:lvl6pPr>
      <a:lvl7pPr marL="4274637" indent="-328818" algn="l" defTabSz="1315273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9" kern="1200">
          <a:solidFill>
            <a:schemeClr val="tx1"/>
          </a:solidFill>
          <a:latin typeface="+mn-lt"/>
          <a:ea typeface="+mn-ea"/>
          <a:cs typeface="+mn-cs"/>
        </a:defRPr>
      </a:lvl7pPr>
      <a:lvl8pPr marL="4932274" indent="-328818" algn="l" defTabSz="1315273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9" kern="1200">
          <a:solidFill>
            <a:schemeClr val="tx1"/>
          </a:solidFill>
          <a:latin typeface="+mn-lt"/>
          <a:ea typeface="+mn-ea"/>
          <a:cs typeface="+mn-cs"/>
        </a:defRPr>
      </a:lvl8pPr>
      <a:lvl9pPr marL="5589910" indent="-328818" algn="l" defTabSz="1315273" rtl="0" eaLnBrk="1" latinLnBrk="0" hangingPunct="1">
        <a:lnSpc>
          <a:spcPct val="90000"/>
        </a:lnSpc>
        <a:spcBef>
          <a:spcPts val="719"/>
        </a:spcBef>
        <a:buFont typeface="Arial" panose="020B0604020202020204" pitchFamily="34" charset="0"/>
        <a:buChar char="•"/>
        <a:defRPr sz="25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315273" rtl="0" eaLnBrk="1" latinLnBrk="0" hangingPunct="1">
        <a:defRPr sz="2589" kern="1200">
          <a:solidFill>
            <a:schemeClr val="tx1"/>
          </a:solidFill>
          <a:latin typeface="+mn-lt"/>
          <a:ea typeface="+mn-ea"/>
          <a:cs typeface="+mn-cs"/>
        </a:defRPr>
      </a:lvl1pPr>
      <a:lvl2pPr marL="657636" algn="l" defTabSz="1315273" rtl="0" eaLnBrk="1" latinLnBrk="0" hangingPunct="1">
        <a:defRPr sz="2589" kern="1200">
          <a:solidFill>
            <a:schemeClr val="tx1"/>
          </a:solidFill>
          <a:latin typeface="+mn-lt"/>
          <a:ea typeface="+mn-ea"/>
          <a:cs typeface="+mn-cs"/>
        </a:defRPr>
      </a:lvl2pPr>
      <a:lvl3pPr marL="1315273" algn="l" defTabSz="1315273" rtl="0" eaLnBrk="1" latinLnBrk="0" hangingPunct="1">
        <a:defRPr sz="2589" kern="1200">
          <a:solidFill>
            <a:schemeClr val="tx1"/>
          </a:solidFill>
          <a:latin typeface="+mn-lt"/>
          <a:ea typeface="+mn-ea"/>
          <a:cs typeface="+mn-cs"/>
        </a:defRPr>
      </a:lvl3pPr>
      <a:lvl4pPr marL="1972909" algn="l" defTabSz="1315273" rtl="0" eaLnBrk="1" latinLnBrk="0" hangingPunct="1">
        <a:defRPr sz="2589" kern="1200">
          <a:solidFill>
            <a:schemeClr val="tx1"/>
          </a:solidFill>
          <a:latin typeface="+mn-lt"/>
          <a:ea typeface="+mn-ea"/>
          <a:cs typeface="+mn-cs"/>
        </a:defRPr>
      </a:lvl4pPr>
      <a:lvl5pPr marL="2630546" algn="l" defTabSz="1315273" rtl="0" eaLnBrk="1" latinLnBrk="0" hangingPunct="1">
        <a:defRPr sz="2589" kern="1200">
          <a:solidFill>
            <a:schemeClr val="tx1"/>
          </a:solidFill>
          <a:latin typeface="+mn-lt"/>
          <a:ea typeface="+mn-ea"/>
          <a:cs typeface="+mn-cs"/>
        </a:defRPr>
      </a:lvl5pPr>
      <a:lvl6pPr marL="3288182" algn="l" defTabSz="1315273" rtl="0" eaLnBrk="1" latinLnBrk="0" hangingPunct="1">
        <a:defRPr sz="2589" kern="1200">
          <a:solidFill>
            <a:schemeClr val="tx1"/>
          </a:solidFill>
          <a:latin typeface="+mn-lt"/>
          <a:ea typeface="+mn-ea"/>
          <a:cs typeface="+mn-cs"/>
        </a:defRPr>
      </a:lvl6pPr>
      <a:lvl7pPr marL="3945819" algn="l" defTabSz="1315273" rtl="0" eaLnBrk="1" latinLnBrk="0" hangingPunct="1">
        <a:defRPr sz="2589" kern="1200">
          <a:solidFill>
            <a:schemeClr val="tx1"/>
          </a:solidFill>
          <a:latin typeface="+mn-lt"/>
          <a:ea typeface="+mn-ea"/>
          <a:cs typeface="+mn-cs"/>
        </a:defRPr>
      </a:lvl7pPr>
      <a:lvl8pPr marL="4603455" algn="l" defTabSz="1315273" rtl="0" eaLnBrk="1" latinLnBrk="0" hangingPunct="1">
        <a:defRPr sz="2589" kern="1200">
          <a:solidFill>
            <a:schemeClr val="tx1"/>
          </a:solidFill>
          <a:latin typeface="+mn-lt"/>
          <a:ea typeface="+mn-ea"/>
          <a:cs typeface="+mn-cs"/>
        </a:defRPr>
      </a:lvl8pPr>
      <a:lvl9pPr marL="5261092" algn="l" defTabSz="1315273" rtl="0" eaLnBrk="1" latinLnBrk="0" hangingPunct="1">
        <a:defRPr sz="25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tel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Trondheim kommune / RVTS MIDT 22. november 2019</a:t>
            </a:r>
          </a:p>
        </p:txBody>
      </p:sp>
    </p:spTree>
    <p:extLst>
      <p:ext uri="{BB962C8B-B14F-4D97-AF65-F5344CB8AC3E}">
        <p14:creationId xmlns:p14="http://schemas.microsoft.com/office/powerpoint/2010/main" val="1359933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4A4EBFB-88C3-4F53-AC21-26E7EF89B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4243" y="549849"/>
            <a:ext cx="13681711" cy="978914"/>
          </a:xfrm>
        </p:spPr>
        <p:txBody>
          <a:bodyPr>
            <a:normAutofit/>
          </a:bodyPr>
          <a:lstStyle/>
          <a:p>
            <a:r>
              <a:rPr lang="nb-NO" sz="4400" b="0" dirty="0">
                <a:solidFill>
                  <a:srgbClr val="7030A0"/>
                </a:solidFill>
              </a:rPr>
              <a:t>Utvikling: forskning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805E132-EBD0-4628-9647-B67DF5EEE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1613" y="2486025"/>
            <a:ext cx="14587537" cy="5398962"/>
          </a:xfrm>
        </p:spPr>
        <p:txBody>
          <a:bodyPr/>
          <a:lstStyle/>
          <a:p>
            <a:endParaRPr lang="nb-NO" dirty="0"/>
          </a:p>
          <a:p>
            <a:r>
              <a:rPr lang="nb-NO" b="1" dirty="0"/>
              <a:t>Klintkarakteristika og behandlingseffekt</a:t>
            </a:r>
            <a:r>
              <a:rPr lang="nb-NO" dirty="0"/>
              <a:t> 	-	Ingunn Askeland</a:t>
            </a:r>
          </a:p>
          <a:p>
            <a:endParaRPr lang="nb-NO" dirty="0"/>
          </a:p>
          <a:p>
            <a:r>
              <a:rPr lang="nb-NO" b="1" dirty="0"/>
              <a:t>Prosesser i behandlingsarbeidet</a:t>
            </a:r>
            <a:r>
              <a:rPr lang="nb-NO" dirty="0"/>
              <a:t> 		-	Bente Lømo</a:t>
            </a:r>
          </a:p>
          <a:p>
            <a:endParaRPr lang="nb-NO" dirty="0"/>
          </a:p>
          <a:p>
            <a:r>
              <a:rPr lang="nb-NO" b="1" dirty="0"/>
              <a:t>Voldsutøvere som fedre	</a:t>
            </a:r>
            <a:r>
              <a:rPr lang="nb-NO" dirty="0"/>
              <a:t>		-	Henning Mohaupt</a:t>
            </a:r>
          </a:p>
        </p:txBody>
      </p:sp>
    </p:spTree>
    <p:extLst>
      <p:ext uri="{BB962C8B-B14F-4D97-AF65-F5344CB8AC3E}">
        <p14:creationId xmlns:p14="http://schemas.microsoft.com/office/powerpoint/2010/main" val="2597738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D32FD91-2566-41D3-9179-4322177CB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2781" y="544806"/>
            <a:ext cx="13681711" cy="829815"/>
          </a:xfrm>
        </p:spPr>
        <p:txBody>
          <a:bodyPr>
            <a:normAutofit/>
          </a:bodyPr>
          <a:lstStyle/>
          <a:p>
            <a:r>
              <a:rPr lang="nb-NO" sz="4000" b="0">
                <a:solidFill>
                  <a:srgbClr val="7030A0"/>
                </a:solidFill>
              </a:rPr>
              <a:t>Eksterne samarbeidsprosjekter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19EEF44-3045-4A2A-88E9-02A508D8C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4243" y="2030506"/>
            <a:ext cx="13681711" cy="5854481"/>
          </a:xfrm>
        </p:spPr>
        <p:txBody>
          <a:bodyPr>
            <a:normAutofit fontScale="92500" lnSpcReduction="20000"/>
          </a:bodyPr>
          <a:lstStyle/>
          <a:p>
            <a:r>
              <a:rPr lang="nb-NO" b="1" dirty="0"/>
              <a:t>Partnerdrapsutvalget.</a:t>
            </a:r>
            <a:r>
              <a:rPr lang="nb-NO" dirty="0"/>
              <a:t> Henning Mohaupt ved ATV Stavanger er oppnevnt medlem av utvalget.</a:t>
            </a:r>
          </a:p>
          <a:p>
            <a:pPr marL="0" indent="0" hangingPunct="0">
              <a:buNone/>
            </a:pPr>
            <a:r>
              <a:rPr lang="nb-NO" dirty="0"/>
              <a:t> </a:t>
            </a:r>
          </a:p>
          <a:p>
            <a:r>
              <a:rPr lang="nb-NO" dirty="0"/>
              <a:t>RVTS Midt koordinerer et </a:t>
            </a:r>
            <a:r>
              <a:rPr lang="nb-NO" b="1" dirty="0"/>
              <a:t>nasjonalt samarbeid om integrering av kunnskap og metoder for samtidig vold- og rusbehandling</a:t>
            </a:r>
            <a:r>
              <a:rPr lang="nb-NO" dirty="0"/>
              <a:t>. Bente Lømo sitter i referansegruppen som er opprettet som en del av dette arbeidet. </a:t>
            </a:r>
          </a:p>
          <a:p>
            <a:pPr marL="0" indent="0" hangingPunct="0">
              <a:buNone/>
            </a:pPr>
            <a:r>
              <a:rPr lang="nb-NO" dirty="0"/>
              <a:t> </a:t>
            </a:r>
          </a:p>
          <a:p>
            <a:pPr hangingPunct="0"/>
            <a:r>
              <a:rPr lang="nb-NO" dirty="0"/>
              <a:t>NIBR sammen med Telemarksforskning:  </a:t>
            </a:r>
            <a:r>
              <a:rPr lang="nb-NO" b="1" dirty="0"/>
              <a:t>Evaluering av Opptrappingsplanen</a:t>
            </a:r>
            <a:r>
              <a:rPr lang="nb-NO" dirty="0"/>
              <a:t> mot vold og overgrep (2017-2021). Marius Råkil sitter i referansegruppen. </a:t>
            </a:r>
          </a:p>
          <a:p>
            <a:pPr marL="0" indent="0" hangingPunct="0">
              <a:buNone/>
            </a:pPr>
            <a:r>
              <a:rPr lang="nb-NO" dirty="0"/>
              <a:t> </a:t>
            </a:r>
          </a:p>
          <a:p>
            <a:pPr hangingPunct="0"/>
            <a:r>
              <a:rPr lang="nb-NO" dirty="0"/>
              <a:t>Likestillings- og diskrimineringsombudets </a:t>
            </a:r>
            <a:r>
              <a:rPr lang="nb-NO" b="1" dirty="0"/>
              <a:t>brukerutvalg</a:t>
            </a:r>
            <a:r>
              <a:rPr lang="nb-NO" dirty="0"/>
              <a:t>. Marius Råkil representant fra ATV. </a:t>
            </a:r>
          </a:p>
          <a:p>
            <a:pPr marL="0" indent="0">
              <a:buNone/>
            </a:pPr>
            <a:r>
              <a:rPr lang="nb-NO" b="1" dirty="0"/>
              <a:t> </a:t>
            </a:r>
            <a:endParaRPr lang="nb-NO" dirty="0"/>
          </a:p>
          <a:p>
            <a:r>
              <a:rPr lang="nb-NO" dirty="0"/>
              <a:t>Femårig nasjonalt </a:t>
            </a:r>
            <a:r>
              <a:rPr lang="nb-NO" b="1" dirty="0"/>
              <a:t>forskningsprogram</a:t>
            </a:r>
            <a:r>
              <a:rPr lang="nb-NO" dirty="0"/>
              <a:t> om vold i nære relasjoner 2014-2019. NKVTS / Nova. For programmet som drives av NOVA er det opprettet en referansegruppe. Marius Råkil er medlem av referansegruppen.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5487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44243" y="735587"/>
            <a:ext cx="13681711" cy="1350388"/>
          </a:xfrm>
        </p:spPr>
        <p:txBody>
          <a:bodyPr>
            <a:normAutofit/>
          </a:bodyPr>
          <a:lstStyle/>
          <a:p>
            <a:r>
              <a:rPr lang="nb-NO" sz="4400" b="0" dirty="0">
                <a:solidFill>
                  <a:srgbClr val="7030A0"/>
                </a:solidFill>
              </a:rPr>
              <a:t>ATV internasjonalt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944243" y="2357439"/>
            <a:ext cx="13681711" cy="55275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b="1" dirty="0"/>
              <a:t>Prosjektsamarbeid:</a:t>
            </a:r>
          </a:p>
          <a:p>
            <a:r>
              <a:rPr lang="en-GB" dirty="0"/>
              <a:t>Domestic and Gender-based Violence &amp; Mainstreaming Gender Equality (Praha, Tsjekkia)</a:t>
            </a:r>
          </a:p>
          <a:p>
            <a:r>
              <a:rPr lang="it-IT" dirty="0"/>
              <a:t>Centro liberiamoci dalla violenza – LDV (Modena, Italia)</a:t>
            </a:r>
          </a:p>
          <a:p>
            <a:r>
              <a:rPr lang="it-IT" dirty="0"/>
              <a:t>Masimanyane Women Support Center (East London, Sør-Afrika)</a:t>
            </a:r>
            <a:endParaRPr lang="nb-NO" dirty="0"/>
          </a:p>
          <a:p>
            <a:endParaRPr lang="nb-NO" dirty="0"/>
          </a:p>
          <a:p>
            <a:pPr marL="0" indent="0">
              <a:buNone/>
            </a:pPr>
            <a:r>
              <a:rPr lang="nb-NO" b="1" dirty="0" err="1"/>
              <a:t>Nettvekssamarbeid</a:t>
            </a:r>
            <a:r>
              <a:rPr lang="nb-NO" b="1" dirty="0"/>
              <a:t>:</a:t>
            </a:r>
          </a:p>
          <a:p>
            <a:r>
              <a:rPr lang="nb-NO" dirty="0"/>
              <a:t>Work With Perpetrators – European Network (WWP-EN)</a:t>
            </a:r>
          </a:p>
          <a:p>
            <a:pPr marL="331407" indent="0">
              <a:buNone/>
            </a:pPr>
            <a:r>
              <a:rPr lang="nb-NO" dirty="0"/>
              <a:t> Medlemsorganisasjon og styremedlem. (Berlin, Tyskland)</a:t>
            </a:r>
          </a:p>
        </p:txBody>
      </p:sp>
    </p:spTree>
    <p:extLst>
      <p:ext uri="{BB962C8B-B14F-4D97-AF65-F5344CB8AC3E}">
        <p14:creationId xmlns:p14="http://schemas.microsoft.com/office/powerpoint/2010/main" val="2658559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71959C2D-35BA-4A42-8F43-0E3372242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249" y="1240914"/>
            <a:ext cx="13564776" cy="738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053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20681" y="525206"/>
            <a:ext cx="15125912" cy="899699"/>
          </a:xfrm>
        </p:spPr>
        <p:txBody>
          <a:bodyPr/>
          <a:lstStyle/>
          <a:p>
            <a:r>
              <a:rPr lang="nb-NO" sz="5178" b="0" dirty="0">
                <a:solidFill>
                  <a:srgbClr val="7030A0"/>
                </a:solidFill>
                <a:latin typeface="Calibri" panose="020F0502020204030204" pitchFamily="34" charset="0"/>
              </a:rPr>
              <a:t>Opptrappingsplanen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407659" y="2282425"/>
            <a:ext cx="13952461" cy="6486218"/>
          </a:xfrm>
        </p:spPr>
        <p:txBody>
          <a:bodyPr/>
          <a:lstStyle/>
          <a:p>
            <a:r>
              <a:rPr lang="nb-NO" sz="3200" dirty="0"/>
              <a:t>Reell opptrappingsplan</a:t>
            </a:r>
          </a:p>
          <a:p>
            <a:r>
              <a:rPr lang="nb-NO" sz="3200" dirty="0"/>
              <a:t>Friske penger</a:t>
            </a:r>
          </a:p>
          <a:p>
            <a:r>
              <a:rPr lang="nb-NO" sz="3200" dirty="0"/>
              <a:t>Hovedfokus på barn</a:t>
            </a:r>
          </a:p>
          <a:p>
            <a:endParaRPr lang="nb-NO" sz="3200" dirty="0"/>
          </a:p>
          <a:p>
            <a:pPr marL="0" indent="0">
              <a:buNone/>
            </a:pPr>
            <a:r>
              <a:rPr lang="nb-NO" sz="3200" dirty="0"/>
              <a:t>ATV:</a:t>
            </a:r>
          </a:p>
          <a:p>
            <a:r>
              <a:rPr lang="nb-NO" sz="3200" dirty="0"/>
              <a:t>Familiemandat</a:t>
            </a:r>
          </a:p>
          <a:p>
            <a:r>
              <a:rPr lang="nb-NO" sz="3200" dirty="0"/>
              <a:t>Nye kontorer i Bodø og Follo</a:t>
            </a:r>
          </a:p>
          <a:p>
            <a:r>
              <a:rPr lang="nb-NO" sz="3200" dirty="0"/>
              <a:t>Nye kontorer i Finnmark og Trondheim </a:t>
            </a:r>
            <a:r>
              <a:rPr lang="nb-NO" sz="3200" b="1" dirty="0"/>
              <a:t>(?)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53604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tel 1"/>
          <p:cNvSpPr>
            <a:spLocks noGrp="1"/>
          </p:cNvSpPr>
          <p:nvPr>
            <p:ph type="title"/>
          </p:nvPr>
        </p:nvSpPr>
        <p:spPr>
          <a:xfrm>
            <a:off x="2207153" y="545756"/>
            <a:ext cx="13152967" cy="1100648"/>
          </a:xfrm>
        </p:spPr>
        <p:txBody>
          <a:bodyPr>
            <a:normAutofit/>
          </a:bodyPr>
          <a:lstStyle/>
          <a:p>
            <a:pPr eaLnBrk="1" hangingPunct="1"/>
            <a:r>
              <a:rPr lang="nb-NO" altLang="nb-NO" sz="4000" b="0">
                <a:solidFill>
                  <a:srgbClr val="7030A0"/>
                </a:solidFill>
                <a:latin typeface="Calibri" panose="020F0502020204030204" pitchFamily="34" charset="0"/>
              </a:rPr>
              <a:t>Oppgavene vi skal håndtere</a:t>
            </a:r>
          </a:p>
        </p:txBody>
      </p:sp>
      <p:sp>
        <p:nvSpPr>
          <p:cNvPr id="16387" name="Plassholder for innhold 2"/>
          <p:cNvSpPr>
            <a:spLocks noGrp="1"/>
          </p:cNvSpPr>
          <p:nvPr>
            <p:ph idx="1"/>
          </p:nvPr>
        </p:nvSpPr>
        <p:spPr>
          <a:xfrm>
            <a:off x="2465190" y="2581834"/>
            <a:ext cx="12894930" cy="6186811"/>
          </a:xfrm>
        </p:spPr>
        <p:txBody>
          <a:bodyPr/>
          <a:lstStyle/>
          <a:p>
            <a:pPr marL="657636" indent="-657636">
              <a:buFontTx/>
              <a:buChar char="•"/>
            </a:pPr>
            <a:r>
              <a:rPr lang="nb-NO" altLang="nb-NO" dirty="0">
                <a:latin typeface="Calibri" panose="020F0502020204030204" pitchFamily="34" charset="0"/>
              </a:rPr>
              <a:t>Yte gode og spesialiserte behandlingstilbud til utøvere og utsatte (voksne, unge og barn)</a:t>
            </a:r>
          </a:p>
          <a:p>
            <a:pPr marL="657636" indent="-657636">
              <a:buFontTx/>
              <a:buChar char="•"/>
            </a:pPr>
            <a:r>
              <a:rPr lang="nb-NO" altLang="nb-NO" dirty="0">
                <a:latin typeface="Calibri" panose="020F0502020204030204" pitchFamily="34" charset="0"/>
              </a:rPr>
              <a:t>Trykke på ift fortsatt kunnskapsutvikling</a:t>
            </a:r>
          </a:p>
          <a:p>
            <a:pPr marL="657636" indent="-657636">
              <a:buFontTx/>
              <a:buChar char="•"/>
            </a:pPr>
            <a:r>
              <a:rPr lang="nb-NO" altLang="nb-NO" dirty="0">
                <a:latin typeface="Calibri" panose="020F0502020204030204" pitchFamily="34" charset="0"/>
              </a:rPr>
              <a:t>Være en troverdig fagformidler (veiledning, undervisning m.m.)</a:t>
            </a:r>
          </a:p>
          <a:p>
            <a:pPr marL="657636" indent="-657636">
              <a:buFontTx/>
              <a:buChar char="•"/>
            </a:pPr>
            <a:r>
              <a:rPr lang="nb-NO" altLang="nb-NO" dirty="0">
                <a:latin typeface="Calibri" panose="020F0502020204030204" pitchFamily="34" charset="0"/>
              </a:rPr>
              <a:t>Bidra til utviklingen av samfunnets kunnskapsbaserte forståelse av familievold (→ tiltak)</a:t>
            </a:r>
          </a:p>
          <a:p>
            <a:pPr marL="657636" indent="-657636">
              <a:buFontTx/>
              <a:buChar char="•"/>
            </a:pPr>
            <a:r>
              <a:rPr lang="nb-NO" altLang="nb-NO" dirty="0">
                <a:latin typeface="Calibri" panose="020F0502020204030204" pitchFamily="34" charset="0"/>
              </a:rPr>
              <a:t>Være en god samarbeidspartner for myndigheter og andre faglige aktører på feltet</a:t>
            </a:r>
          </a:p>
          <a:p>
            <a:pPr marL="657636" indent="-657636">
              <a:buFontTx/>
              <a:buChar char="•"/>
            </a:pPr>
            <a:r>
              <a:rPr lang="nb-NO" altLang="nb-NO" dirty="0">
                <a:latin typeface="Calibri" panose="020F0502020204030204" pitchFamily="34" charset="0"/>
              </a:rPr>
              <a:t>Drifte godt gjennom en god organisasjonsstruktur og et velsmurt administrativt maskineri</a:t>
            </a:r>
          </a:p>
        </p:txBody>
      </p:sp>
    </p:spTree>
    <p:extLst>
      <p:ext uri="{BB962C8B-B14F-4D97-AF65-F5344CB8AC3E}">
        <p14:creationId xmlns:p14="http://schemas.microsoft.com/office/powerpoint/2010/main" val="3501381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tel 1"/>
          <p:cNvSpPr>
            <a:spLocks noGrp="1"/>
          </p:cNvSpPr>
          <p:nvPr>
            <p:ph type="title"/>
          </p:nvPr>
        </p:nvSpPr>
        <p:spPr>
          <a:xfrm>
            <a:off x="2567947" y="479535"/>
            <a:ext cx="12431380" cy="1139468"/>
          </a:xfrm>
        </p:spPr>
        <p:txBody>
          <a:bodyPr>
            <a:normAutofit fontScale="90000"/>
          </a:bodyPr>
          <a:lstStyle/>
          <a:p>
            <a:r>
              <a:rPr lang="cs-CZ" altLang="nb-NO" sz="5178" b="0" dirty="0">
                <a:solidFill>
                  <a:srgbClr val="7030A0"/>
                </a:solidFill>
              </a:rPr>
              <a:t>Adverse childhood experience</a:t>
            </a:r>
            <a:r>
              <a:rPr lang="nb-NO" altLang="nb-NO" sz="5178" b="0" dirty="0">
                <a:solidFill>
                  <a:srgbClr val="7030A0"/>
                </a:solidFill>
              </a:rPr>
              <a:t> - </a:t>
            </a:r>
            <a:r>
              <a:rPr lang="cs-CZ" altLang="nb-NO" sz="5178" b="0" dirty="0">
                <a:solidFill>
                  <a:srgbClr val="7030A0"/>
                </a:solidFill>
              </a:rPr>
              <a:t> </a:t>
            </a:r>
            <a:r>
              <a:rPr lang="nb-NO" altLang="nb-NO" sz="5178" b="0" dirty="0" err="1">
                <a:solidFill>
                  <a:srgbClr val="7030A0"/>
                </a:solidFill>
              </a:rPr>
              <a:t>the</a:t>
            </a:r>
            <a:r>
              <a:rPr lang="nb-NO" altLang="nb-NO" sz="5178" b="0" dirty="0">
                <a:solidFill>
                  <a:srgbClr val="7030A0"/>
                </a:solidFill>
              </a:rPr>
              <a:t> </a:t>
            </a:r>
            <a:r>
              <a:rPr lang="nb-NO" altLang="nb-NO" sz="5178" b="0" dirty="0" err="1">
                <a:solidFill>
                  <a:srgbClr val="7030A0"/>
                </a:solidFill>
              </a:rPr>
              <a:t>ace</a:t>
            </a:r>
            <a:r>
              <a:rPr lang="nb-NO" altLang="nb-NO" sz="5178" b="0" dirty="0">
                <a:solidFill>
                  <a:srgbClr val="7030A0"/>
                </a:solidFill>
              </a:rPr>
              <a:t> </a:t>
            </a:r>
            <a:r>
              <a:rPr lang="cs-CZ" altLang="nb-NO" sz="5178" b="0" dirty="0">
                <a:solidFill>
                  <a:srgbClr val="7030A0"/>
                </a:solidFill>
              </a:rPr>
              <a:t>study</a:t>
            </a:r>
            <a:endParaRPr lang="en-US" altLang="nb-NO" sz="5178" b="0" dirty="0">
              <a:solidFill>
                <a:srgbClr val="7030A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662545" y="1824519"/>
            <a:ext cx="13632873" cy="6944126"/>
          </a:xfrm>
        </p:spPr>
        <p:txBody>
          <a:bodyPr>
            <a:normAutofit fontScale="40000" lnSpcReduction="20000"/>
          </a:bodyPr>
          <a:lstStyle/>
          <a:p>
            <a:pPr marL="98645" indent="0">
              <a:defRPr/>
            </a:pPr>
            <a:endParaRPr lang="cs-CZ" dirty="0"/>
          </a:p>
          <a:p>
            <a:pPr marL="98645" indent="0">
              <a:buNone/>
              <a:defRPr/>
            </a:pPr>
            <a:r>
              <a:rPr lang="en-US" sz="8000" dirty="0"/>
              <a:t>Vincent </a:t>
            </a:r>
            <a:r>
              <a:rPr lang="en-US" sz="8000" dirty="0" err="1"/>
              <a:t>Felitti</a:t>
            </a:r>
            <a:r>
              <a:rPr lang="en-US" sz="8000" dirty="0"/>
              <a:t> (2009)</a:t>
            </a:r>
          </a:p>
          <a:p>
            <a:pPr>
              <a:defRPr/>
            </a:pPr>
            <a:endParaRPr lang="cs-CZ" sz="8000" dirty="0"/>
          </a:p>
          <a:p>
            <a:pPr>
              <a:defRPr/>
            </a:pPr>
            <a:r>
              <a:rPr lang="nb-NO" sz="8000" dirty="0" err="1"/>
              <a:t>Longitudin</a:t>
            </a:r>
            <a:r>
              <a:rPr lang="cs-CZ" sz="8000" dirty="0"/>
              <a:t>ell</a:t>
            </a:r>
            <a:r>
              <a:rPr lang="nb-NO" sz="8000" dirty="0"/>
              <a:t> </a:t>
            </a:r>
            <a:r>
              <a:rPr lang="cs-CZ" sz="8000" dirty="0"/>
              <a:t>studie. </a:t>
            </a:r>
            <a:endParaRPr lang="nb-NO" sz="8000" dirty="0"/>
          </a:p>
          <a:p>
            <a:pPr>
              <a:defRPr/>
            </a:pPr>
            <a:r>
              <a:rPr lang="cs-CZ" sz="8000" dirty="0"/>
              <a:t>n: 1</a:t>
            </a:r>
            <a:r>
              <a:rPr lang="nb-NO" sz="8000" dirty="0"/>
              <a:t>7 000 </a:t>
            </a:r>
            <a:r>
              <a:rPr lang="cs-CZ" sz="8000" dirty="0"/>
              <a:t>barn og ungdommer</a:t>
            </a:r>
          </a:p>
          <a:p>
            <a:pPr>
              <a:defRPr/>
            </a:pPr>
            <a:r>
              <a:rPr lang="cs-CZ" sz="8000" dirty="0"/>
              <a:t>Fulgt opp over 15 </a:t>
            </a:r>
            <a:r>
              <a:rPr lang="nb-NO" sz="8000" dirty="0"/>
              <a:t>år. </a:t>
            </a:r>
          </a:p>
          <a:p>
            <a:pPr marL="98645" indent="0">
              <a:defRPr/>
            </a:pPr>
            <a:endParaRPr lang="nb-NO" sz="8000" dirty="0"/>
          </a:p>
          <a:p>
            <a:pPr marL="117560" indent="0">
              <a:buNone/>
            </a:pPr>
            <a:r>
              <a:rPr lang="nb-NO" sz="8000" dirty="0"/>
              <a:t>Studiet dokumenterer en sterk sammenheng mellom </a:t>
            </a:r>
            <a:r>
              <a:rPr lang="nb-NO" sz="8000" dirty="0" err="1"/>
              <a:t>ACE’er</a:t>
            </a:r>
            <a:r>
              <a:rPr lang="nb-NO" sz="8000" dirty="0"/>
              <a:t> i barndommen og somatiske, sosiale og psykologiske problemer som voksne – </a:t>
            </a:r>
            <a:r>
              <a:rPr lang="nb-NO" sz="8000" b="1" dirty="0"/>
              <a:t>i al</a:t>
            </a:r>
            <a:r>
              <a:rPr lang="cs-CZ" sz="8000" b="1" dirty="0"/>
              <a:t>l</a:t>
            </a:r>
            <a:r>
              <a:rPr lang="nb-NO" sz="8000" b="1" dirty="0" err="1"/>
              <a:t>mennhet</a:t>
            </a:r>
            <a:r>
              <a:rPr lang="nb-NO" sz="8000" b="1" dirty="0"/>
              <a:t>.</a:t>
            </a:r>
            <a:endParaRPr lang="cs-CZ" sz="8000" b="1" dirty="0"/>
          </a:p>
          <a:p>
            <a:pPr marL="117560" indent="0">
              <a:buNone/>
            </a:pPr>
            <a:endParaRPr lang="nb-NO" sz="8000" dirty="0"/>
          </a:p>
          <a:p>
            <a:pPr marL="117560" indent="0">
              <a:buNone/>
            </a:pPr>
            <a:r>
              <a:rPr lang="nb-NO" sz="8000" dirty="0"/>
              <a:t>Å vokse opp med vold som barn (vitne /utsatt) representerer den desidert sterkeste risikofaktoren for tidlig død.</a:t>
            </a:r>
            <a:endParaRPr lang="cs-CZ" sz="8000" dirty="0"/>
          </a:p>
        </p:txBody>
      </p:sp>
    </p:spTree>
    <p:extLst>
      <p:ext uri="{BB962C8B-B14F-4D97-AF65-F5344CB8AC3E}">
        <p14:creationId xmlns:p14="http://schemas.microsoft.com/office/powerpoint/2010/main" val="38338028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32769" y="418878"/>
            <a:ext cx="14525739" cy="938868"/>
          </a:xfrm>
        </p:spPr>
        <p:txBody>
          <a:bodyPr>
            <a:noAutofit/>
          </a:bodyPr>
          <a:lstStyle/>
          <a:p>
            <a:pPr eaLnBrk="1" hangingPunct="1"/>
            <a:r>
              <a:rPr lang="nb-NO" altLang="nb-NO" sz="4400" b="0" dirty="0">
                <a:solidFill>
                  <a:srgbClr val="7030A0"/>
                </a:solidFill>
              </a:rPr>
              <a:t>Litteratur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8766" y="1551709"/>
            <a:ext cx="15145251" cy="6701769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endParaRPr lang="nb-NO" altLang="nb-NO" sz="3800" b="1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nb-NO" altLang="nb-NO" sz="3800" b="1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nb-NO" altLang="nb-NO" sz="3800" b="1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7CE4073-8D2F-4CE5-BAD6-73BB7C77D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519" y="2081022"/>
            <a:ext cx="15349743" cy="6090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-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457200" algn="l"/>
              </a:tabLst>
            </a:pPr>
            <a:r>
              <a:rPr kumimoji="0" lang="en-GB" altLang="nb-NO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Isdal, P. (2001). </a:t>
            </a:r>
            <a:r>
              <a:rPr kumimoji="0" lang="en-GB" altLang="nb-NO" sz="2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Meningen</a:t>
            </a:r>
            <a:r>
              <a:rPr kumimoji="0" lang="en-GB" altLang="nb-NO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med </a:t>
            </a:r>
            <a:r>
              <a:rPr kumimoji="0" lang="en-GB" altLang="nb-NO" sz="2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våld</a:t>
            </a:r>
            <a:r>
              <a:rPr kumimoji="0" lang="en-GB" altLang="nb-NO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kumimoji="0" lang="en-GB" altLang="nb-NO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Gothia</a:t>
            </a:r>
            <a:r>
              <a:rPr kumimoji="0" lang="en-GB" altLang="nb-NO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GB" altLang="nb-NO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Fortbildning</a:t>
            </a:r>
            <a:r>
              <a:rPr kumimoji="0" lang="en-GB" altLang="nb-NO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kumimoji="0" lang="nb-NO" altLang="nb-NO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457200" algn="l"/>
              </a:tabLst>
            </a:pPr>
            <a:endParaRPr kumimoji="0" lang="en-GB" altLang="nb-NO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457200" algn="l"/>
              </a:tabLst>
            </a:pPr>
            <a:r>
              <a:rPr kumimoji="0" lang="en-GB" altLang="nb-NO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Isdal, P. and Råkil, M. (2001). </a:t>
            </a:r>
            <a:r>
              <a:rPr kumimoji="0" lang="nb-NO" altLang="nb-NO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Umulige menn eller menn med muligheter? I </a:t>
            </a:r>
            <a:r>
              <a:rPr kumimoji="0" lang="nb-NO" altLang="nb-NO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Metell</a:t>
            </a:r>
            <a:r>
              <a:rPr kumimoji="0" lang="nb-NO" altLang="nb-NO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B., Eriksson, M., Isdal, P., </a:t>
            </a:r>
            <a:r>
              <a:rPr kumimoji="0" lang="nb-NO" altLang="nb-NO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Lyckner</a:t>
            </a:r>
            <a:r>
              <a:rPr kumimoji="0" lang="nb-NO" altLang="nb-NO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B., &amp; 		Råkil, M. (2001). </a:t>
            </a:r>
            <a:r>
              <a:rPr kumimoji="0" lang="nb-NO" altLang="nb-NO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Barn som ser pappa slå.</a:t>
            </a:r>
            <a:r>
              <a:rPr kumimoji="0" lang="nb-NO" altLang="nb-NO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GB" altLang="nb-NO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Stockholm: </a:t>
            </a:r>
            <a:r>
              <a:rPr kumimoji="0" lang="en-GB" altLang="nb-NO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Gothia</a:t>
            </a:r>
            <a:r>
              <a:rPr kumimoji="0" lang="en-GB" altLang="nb-NO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kumimoji="0" lang="nb-NO" altLang="nb-NO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457200" algn="l"/>
              </a:tabLst>
            </a:pPr>
            <a:endParaRPr kumimoji="0" lang="en-GB" altLang="nb-NO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457200" algn="l"/>
              </a:tabLst>
            </a:pPr>
            <a:r>
              <a:rPr kumimoji="0" lang="nb-NO" altLang="nb-NO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Råkil, M. (Red.), (2002). </a:t>
            </a:r>
            <a:r>
              <a:rPr kumimoji="0" lang="nb-NO" altLang="nb-NO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Menn som mishandler kvinner - norske behandlingserfaringer og kunnskapsstatus</a:t>
            </a:r>
            <a:r>
              <a:rPr kumimoji="0" lang="nb-NO" altLang="nb-NO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Oslo: 			Universitetsforlaget. ISBN: 8215002056</a:t>
            </a:r>
            <a:endParaRPr kumimoji="0" lang="nb-NO" altLang="nb-NO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457200" algn="l"/>
              </a:tabLst>
            </a:pPr>
            <a:endParaRPr kumimoji="0" lang="en-GB" altLang="nb-NO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457200" algn="l"/>
              </a:tabLst>
            </a:pPr>
            <a:r>
              <a:rPr kumimoji="0" lang="en-GB" altLang="nb-NO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Råkil, M. (2006). Are men who use violence against their partners and children good enough fathers? </a:t>
            </a:r>
            <a:r>
              <a:rPr kumimoji="0" lang="nb-NO" altLang="nb-NO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</a:t>
            </a:r>
            <a:r>
              <a:rPr kumimoji="0" lang="nb-NO" altLang="nb-NO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need</a:t>
            </a:r>
            <a:r>
              <a:rPr kumimoji="0" lang="nb-NO" altLang="nb-NO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for an 			</a:t>
            </a:r>
            <a:r>
              <a:rPr kumimoji="0" lang="nb-NO" altLang="nb-NO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integrated</a:t>
            </a:r>
            <a:r>
              <a:rPr kumimoji="0" lang="nb-NO" altLang="nb-NO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nb-NO" altLang="nb-NO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child</a:t>
            </a:r>
            <a:r>
              <a:rPr kumimoji="0" lang="nb-NO" altLang="nb-NO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nb-NO" altLang="nb-NO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perspective</a:t>
            </a:r>
            <a:r>
              <a:rPr kumimoji="0" lang="nb-NO" altLang="nb-NO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in the </a:t>
            </a:r>
            <a:r>
              <a:rPr kumimoji="0" lang="nb-NO" altLang="nb-NO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treatment</a:t>
            </a:r>
            <a:r>
              <a:rPr kumimoji="0" lang="nb-NO" altLang="nb-NO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nb-NO" altLang="nb-NO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work</a:t>
            </a:r>
            <a:r>
              <a:rPr kumimoji="0" lang="nb-NO" altLang="nb-NO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nb-NO" altLang="nb-NO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with</a:t>
            </a:r>
            <a:r>
              <a:rPr kumimoji="0" lang="nb-NO" altLang="nb-NO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the men. </a:t>
            </a:r>
            <a:r>
              <a:rPr kumimoji="0" lang="en-GB" altLang="nb-NO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In: Humphries, C. &amp; Stanley, N. </a:t>
            </a:r>
            <a:r>
              <a:rPr kumimoji="0" lang="en-GB" altLang="nb-NO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Domestic Violence 		and Child Protection. </a:t>
            </a:r>
            <a:r>
              <a:rPr kumimoji="0" lang="en-GB" altLang="nb-NO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(pp. 190-202) London: Jessica Kingsley Publishers Ltd.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457200" algn="l"/>
              </a:tabLst>
            </a:pPr>
            <a:endParaRPr lang="en-GB" altLang="nb-NO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/>
            <a:r>
              <a:rPr lang="nb-NO" sz="2400" dirty="0">
                <a:latin typeface="Calibri" panose="020F0502020204030204" pitchFamily="34" charset="0"/>
                <a:cs typeface="Calibri" panose="020F0502020204030204" pitchFamily="34" charset="0"/>
              </a:rPr>
              <a:t>Askeland, I.R. &amp; Råkil, M. (2018).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Gender-based and trauma-informed work at Alternative to Violence in Norway. 			In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Responding to domestic violence emerging challenges for policy, </a:t>
            </a:r>
            <a:r>
              <a:rPr lang="en-US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practise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 and research in Europe.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Holt, 			S., Øverlien, C. and Devaney, J. (Eds.). 14, 269-291. Jessica Kingsley Publishers London and Philadelphia</a:t>
            </a:r>
            <a:endParaRPr lang="nb-NO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457200" algn="l"/>
              </a:tabLst>
            </a:pPr>
            <a:endParaRPr kumimoji="0" lang="en-GB" altLang="nb-NO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5338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7154" y="180397"/>
            <a:ext cx="10485837" cy="2155625"/>
          </a:xfrm>
        </p:spPr>
        <p:txBody>
          <a:bodyPr/>
          <a:lstStyle/>
          <a:p>
            <a:pPr algn="ctr" eaLnBrk="1" hangingPunct="1"/>
            <a:br>
              <a:rPr lang="nb-NO" altLang="nb-NO" sz="4603"/>
            </a:br>
            <a:br>
              <a:rPr lang="en-US" altLang="nb-NO" sz="3452"/>
            </a:br>
            <a:br>
              <a:rPr lang="nb-NO" altLang="nb-NO" sz="3452"/>
            </a:br>
            <a:endParaRPr lang="nb-NO" altLang="nb-NO" sz="3452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874283" y="180397"/>
            <a:ext cx="10485837" cy="1091514"/>
          </a:xfrm>
        </p:spPr>
        <p:txBody>
          <a:bodyPr/>
          <a:lstStyle/>
          <a:p>
            <a:pPr marL="0" indent="0">
              <a:buNone/>
            </a:pPr>
            <a:r>
              <a:rPr lang="en-US" sz="5754" dirty="0" err="1"/>
              <a:t>Publikasjoner</a:t>
            </a:r>
            <a:r>
              <a:rPr lang="en-US" sz="5754" dirty="0"/>
              <a:t> </a:t>
            </a:r>
            <a:r>
              <a:rPr lang="en-US" sz="5754" dirty="0" err="1"/>
              <a:t>knyttet</a:t>
            </a:r>
            <a:r>
              <a:rPr lang="en-US" sz="5754" dirty="0"/>
              <a:t> </a:t>
            </a:r>
            <a:r>
              <a:rPr lang="en-US" sz="5754" dirty="0" err="1"/>
              <a:t>til</a:t>
            </a:r>
            <a:r>
              <a:rPr lang="en-US" sz="5754" dirty="0"/>
              <a:t> ATV</a:t>
            </a:r>
          </a:p>
          <a:p>
            <a:endParaRPr lang="en-US" dirty="0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672047" y="456841"/>
            <a:ext cx="15539366" cy="10143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7E1C1E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7E1C1E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7E1C1E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46614" indent="-246614">
              <a:spcBef>
                <a:spcPct val="0"/>
              </a:spcBef>
              <a:buFont typeface="Courier New" charset="0"/>
              <a:buChar char="o"/>
              <a:defRPr/>
            </a:pPr>
            <a:endParaRPr lang="nb-NO" altLang="nb-NO" sz="2014" b="1" dirty="0">
              <a:solidFill>
                <a:schemeClr val="tx2">
                  <a:lumMod val="65000"/>
                  <a:lumOff val="35000"/>
                </a:schemeClr>
              </a:solidFill>
              <a:latin typeface="Bell MT" panose="02020503060305020303" pitchFamily="18" charset="0"/>
            </a:endParaRPr>
          </a:p>
          <a:p>
            <a:pPr marL="246614" indent="-246614">
              <a:spcBef>
                <a:spcPct val="0"/>
              </a:spcBef>
              <a:buFont typeface="Courier New" charset="0"/>
              <a:buChar char="o"/>
              <a:defRPr/>
            </a:pPr>
            <a:endParaRPr lang="nb-NO" altLang="nb-NO" sz="2014" b="1" dirty="0">
              <a:solidFill>
                <a:schemeClr val="tx2">
                  <a:lumMod val="65000"/>
                  <a:lumOff val="35000"/>
                </a:schemeClr>
              </a:solidFill>
              <a:latin typeface="Bell MT" panose="02020503060305020303" pitchFamily="18" charset="0"/>
            </a:endParaRPr>
          </a:p>
          <a:p>
            <a:pPr marL="246614" indent="-246614">
              <a:spcBef>
                <a:spcPct val="0"/>
              </a:spcBef>
              <a:buFont typeface="Courier New" charset="0"/>
              <a:buChar char="o"/>
              <a:defRPr/>
            </a:pPr>
            <a:r>
              <a:rPr lang="nb-NO" altLang="nb-NO" sz="2014" b="1" dirty="0">
                <a:solidFill>
                  <a:schemeClr val="tx1"/>
                </a:solidFill>
                <a:latin typeface="Bell MT" panose="02020503060305020303" pitchFamily="18" charset="0"/>
              </a:rPr>
              <a:t>Askeland, I. R., Evang, A., &amp; </a:t>
            </a:r>
            <a:r>
              <a:rPr lang="nb-NO" altLang="nb-NO" sz="2014" b="1" dirty="0" err="1">
                <a:solidFill>
                  <a:schemeClr val="tx1"/>
                </a:solidFill>
                <a:latin typeface="Bell MT" panose="02020503060305020303" pitchFamily="18" charset="0"/>
              </a:rPr>
              <a:t>Heir</a:t>
            </a:r>
            <a:r>
              <a:rPr lang="nb-NO" altLang="nb-NO" sz="2014" b="1" dirty="0">
                <a:solidFill>
                  <a:schemeClr val="tx1"/>
                </a:solidFill>
                <a:latin typeface="Bell MT" panose="02020503060305020303" pitchFamily="18" charset="0"/>
              </a:rPr>
              <a:t>, T. (2011). Association </a:t>
            </a:r>
            <a:r>
              <a:rPr lang="nb-NO" altLang="nb-NO" sz="2014" b="1" dirty="0" err="1">
                <a:solidFill>
                  <a:schemeClr val="tx1"/>
                </a:solidFill>
                <a:latin typeface="Bell MT" panose="02020503060305020303" pitchFamily="18" charset="0"/>
              </a:rPr>
              <a:t>of</a:t>
            </a:r>
            <a:r>
              <a:rPr lang="nb-NO" altLang="nb-NO" sz="2014" b="1" dirty="0">
                <a:solidFill>
                  <a:schemeClr val="tx1"/>
                </a:solidFill>
                <a:latin typeface="Bell MT" panose="02020503060305020303" pitchFamily="18" charset="0"/>
              </a:rPr>
              <a:t> </a:t>
            </a:r>
            <a:r>
              <a:rPr lang="nb-NO" altLang="nb-NO" sz="2014" b="1" dirty="0" err="1">
                <a:solidFill>
                  <a:schemeClr val="tx1"/>
                </a:solidFill>
                <a:latin typeface="Bell MT" panose="02020503060305020303" pitchFamily="18" charset="0"/>
              </a:rPr>
              <a:t>violence</a:t>
            </a:r>
            <a:r>
              <a:rPr lang="nb-NO" altLang="nb-NO" sz="2014" b="1" dirty="0">
                <a:solidFill>
                  <a:schemeClr val="tx1"/>
                </a:solidFill>
                <a:latin typeface="Bell MT" panose="02020503060305020303" pitchFamily="18" charset="0"/>
              </a:rPr>
              <a:t> </a:t>
            </a:r>
            <a:r>
              <a:rPr lang="nb-NO" altLang="nb-NO" sz="2014" b="1" dirty="0" err="1">
                <a:solidFill>
                  <a:schemeClr val="tx1"/>
                </a:solidFill>
                <a:latin typeface="Bell MT" panose="02020503060305020303" pitchFamily="18" charset="0"/>
              </a:rPr>
              <a:t>against</a:t>
            </a:r>
            <a:r>
              <a:rPr lang="nb-NO" altLang="nb-NO" sz="2014" b="1" dirty="0">
                <a:solidFill>
                  <a:schemeClr val="tx1"/>
                </a:solidFill>
                <a:latin typeface="Bell MT" panose="02020503060305020303" pitchFamily="18" charset="0"/>
              </a:rPr>
              <a:t> partner and former 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nb-NO" altLang="nb-NO" sz="2014" b="1" dirty="0">
                <a:solidFill>
                  <a:schemeClr val="tx1"/>
                </a:solidFill>
                <a:latin typeface="Bell MT" panose="02020503060305020303" pitchFamily="18" charset="0"/>
              </a:rPr>
              <a:t>	</a:t>
            </a:r>
            <a:r>
              <a:rPr lang="nb-NO" altLang="nb-NO" sz="2014" b="1" dirty="0" err="1">
                <a:solidFill>
                  <a:schemeClr val="tx1"/>
                </a:solidFill>
                <a:latin typeface="Bell MT" panose="02020503060305020303" pitchFamily="18" charset="0"/>
              </a:rPr>
              <a:t>victim</a:t>
            </a:r>
            <a:r>
              <a:rPr lang="nb-NO" altLang="nb-NO" sz="2014" b="1" dirty="0">
                <a:solidFill>
                  <a:schemeClr val="tx1"/>
                </a:solidFill>
                <a:latin typeface="Bell MT" panose="02020503060305020303" pitchFamily="18" charset="0"/>
              </a:rPr>
              <a:t> </a:t>
            </a:r>
            <a:r>
              <a:rPr lang="nb-NO" altLang="nb-NO" sz="2014" b="1" dirty="0" err="1">
                <a:solidFill>
                  <a:schemeClr val="tx1"/>
                </a:solidFill>
                <a:latin typeface="Bell MT" panose="02020503060305020303" pitchFamily="18" charset="0"/>
              </a:rPr>
              <a:t>experiences</a:t>
            </a:r>
            <a:r>
              <a:rPr lang="nb-NO" altLang="nb-NO" sz="2014" b="1" dirty="0">
                <a:solidFill>
                  <a:schemeClr val="tx1"/>
                </a:solidFill>
                <a:latin typeface="Bell MT" panose="02020503060305020303" pitchFamily="18" charset="0"/>
              </a:rPr>
              <a:t>: A sample </a:t>
            </a:r>
            <a:r>
              <a:rPr lang="nb-NO" altLang="nb-NO" sz="2014" b="1" dirty="0" err="1">
                <a:solidFill>
                  <a:schemeClr val="tx1"/>
                </a:solidFill>
                <a:latin typeface="Bell MT" panose="02020503060305020303" pitchFamily="18" charset="0"/>
              </a:rPr>
              <a:t>of</a:t>
            </a:r>
            <a:r>
              <a:rPr lang="nb-NO" altLang="nb-NO" sz="2014" b="1" dirty="0">
                <a:solidFill>
                  <a:schemeClr val="tx1"/>
                </a:solidFill>
                <a:latin typeface="Bell MT" panose="02020503060305020303" pitchFamily="18" charset="0"/>
              </a:rPr>
              <a:t> </a:t>
            </a:r>
            <a:r>
              <a:rPr lang="nb-NO" altLang="nb-NO" sz="2014" b="1" dirty="0" err="1">
                <a:solidFill>
                  <a:schemeClr val="tx1"/>
                </a:solidFill>
                <a:latin typeface="Bell MT" panose="02020503060305020303" pitchFamily="18" charset="0"/>
              </a:rPr>
              <a:t>clients</a:t>
            </a:r>
            <a:r>
              <a:rPr lang="nb-NO" altLang="nb-NO" sz="2014" b="1" dirty="0">
                <a:solidFill>
                  <a:schemeClr val="tx1"/>
                </a:solidFill>
                <a:latin typeface="Bell MT" panose="02020503060305020303" pitchFamily="18" charset="0"/>
              </a:rPr>
              <a:t> </a:t>
            </a:r>
            <a:r>
              <a:rPr lang="nb-NO" altLang="nb-NO" sz="2014" b="1" dirty="0" err="1">
                <a:solidFill>
                  <a:schemeClr val="tx1"/>
                </a:solidFill>
                <a:latin typeface="Bell MT" panose="02020503060305020303" pitchFamily="18" charset="0"/>
              </a:rPr>
              <a:t>voluntarily</a:t>
            </a:r>
            <a:r>
              <a:rPr lang="nb-NO" altLang="nb-NO" sz="2014" b="1" dirty="0">
                <a:solidFill>
                  <a:schemeClr val="tx1"/>
                </a:solidFill>
                <a:latin typeface="Bell MT" panose="02020503060305020303" pitchFamily="18" charset="0"/>
              </a:rPr>
              <a:t> attending </a:t>
            </a:r>
            <a:r>
              <a:rPr lang="nb-NO" altLang="nb-NO" sz="2014" b="1" dirty="0" err="1">
                <a:solidFill>
                  <a:schemeClr val="tx1"/>
                </a:solidFill>
                <a:latin typeface="Bell MT" panose="02020503060305020303" pitchFamily="18" charset="0"/>
              </a:rPr>
              <a:t>therapy</a:t>
            </a:r>
            <a:r>
              <a:rPr lang="nb-NO" altLang="nb-NO" sz="2014" b="1" dirty="0">
                <a:solidFill>
                  <a:schemeClr val="tx1"/>
                </a:solidFill>
                <a:latin typeface="Bell MT" panose="02020503060305020303" pitchFamily="18" charset="0"/>
              </a:rPr>
              <a:t>.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nb-NO" altLang="nb-NO" sz="2014" b="1" dirty="0">
                <a:solidFill>
                  <a:schemeClr val="tx1"/>
                </a:solidFill>
                <a:latin typeface="Bell MT" panose="02020503060305020303" pitchFamily="18" charset="0"/>
              </a:rPr>
              <a:t>	Journal </a:t>
            </a:r>
            <a:r>
              <a:rPr lang="nb-NO" altLang="nb-NO" sz="2014" b="1" dirty="0" err="1">
                <a:solidFill>
                  <a:schemeClr val="tx1"/>
                </a:solidFill>
                <a:latin typeface="Bell MT" panose="02020503060305020303" pitchFamily="18" charset="0"/>
              </a:rPr>
              <a:t>of</a:t>
            </a:r>
            <a:r>
              <a:rPr lang="nb-NO" altLang="nb-NO" sz="2014" b="1" dirty="0">
                <a:solidFill>
                  <a:schemeClr val="tx1"/>
                </a:solidFill>
                <a:latin typeface="Bell MT" panose="02020503060305020303" pitchFamily="18" charset="0"/>
              </a:rPr>
              <a:t> Interpersonal Violence, 26(6), 1095-1110. doi:10.1177/0886260510368152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nb-NO" altLang="nb-NO" sz="2014" b="1" dirty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 marL="246614" indent="-246614">
              <a:spcBef>
                <a:spcPct val="0"/>
              </a:spcBef>
              <a:buFont typeface="Courier New" charset="0"/>
              <a:buChar char="o"/>
              <a:defRPr/>
            </a:pPr>
            <a:r>
              <a:rPr lang="nb-NO" altLang="nb-NO" sz="2014" b="1" dirty="0">
                <a:solidFill>
                  <a:schemeClr val="tx1"/>
                </a:solidFill>
                <a:latin typeface="Bell MT" panose="02020503060305020303" pitchFamily="18" charset="0"/>
              </a:rPr>
              <a:t>Askeland, I. R., Lømo, B., Strandmoen, J. F., </a:t>
            </a:r>
            <a:r>
              <a:rPr lang="nb-NO" altLang="nb-NO" sz="2014" b="1" dirty="0" err="1">
                <a:solidFill>
                  <a:schemeClr val="tx1"/>
                </a:solidFill>
                <a:latin typeface="Bell MT" panose="02020503060305020303" pitchFamily="18" charset="0"/>
              </a:rPr>
              <a:t>Heir</a:t>
            </a:r>
            <a:r>
              <a:rPr lang="nb-NO" altLang="nb-NO" sz="2014" b="1" dirty="0">
                <a:solidFill>
                  <a:schemeClr val="tx1"/>
                </a:solidFill>
                <a:latin typeface="Bell MT" panose="02020503060305020303" pitchFamily="18" charset="0"/>
              </a:rPr>
              <a:t>, T., &amp; Tjersland, O. A. (2012).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nb-NO" altLang="nb-NO" sz="2014" b="1" dirty="0">
                <a:solidFill>
                  <a:schemeClr val="tx1"/>
                </a:solidFill>
                <a:latin typeface="Bell MT" panose="02020503060305020303" pitchFamily="18" charset="0"/>
              </a:rPr>
              <a:t>	Kjennetegn hos menn som har oppsøkt Alternativ til Vold (ATV) for vold i nære relasjoner.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nb-NO" altLang="nb-NO" sz="2014" b="1" dirty="0">
                <a:solidFill>
                  <a:schemeClr val="tx1"/>
                </a:solidFill>
                <a:latin typeface="Bell MT" panose="02020503060305020303" pitchFamily="18" charset="0"/>
              </a:rPr>
              <a:t>	Nasjonalt kunnskapssenter om vold og traumatisk stress. </a:t>
            </a:r>
            <a:endParaRPr lang="nb-NO" altLang="nb-NO" sz="2014" b="1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nb-NO" altLang="nb-NO" sz="2014" b="1" dirty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 marL="246614" indent="-246614">
              <a:spcBef>
                <a:spcPct val="0"/>
              </a:spcBef>
              <a:buFont typeface="Courier New" charset="0"/>
              <a:buChar char="o"/>
              <a:defRPr/>
            </a:pPr>
            <a:r>
              <a:rPr lang="nb-NO" altLang="nb-NO" sz="2014" b="1" dirty="0">
                <a:solidFill>
                  <a:schemeClr val="tx1"/>
                </a:solidFill>
                <a:latin typeface="Bell MT" panose="02020503060305020303" pitchFamily="18" charset="0"/>
              </a:rPr>
              <a:t>Askeland, I. R., &amp; </a:t>
            </a:r>
            <a:r>
              <a:rPr lang="nb-NO" altLang="nb-NO" sz="2014" b="1" dirty="0" err="1">
                <a:solidFill>
                  <a:schemeClr val="tx1"/>
                </a:solidFill>
                <a:latin typeface="Bell MT" panose="02020503060305020303" pitchFamily="18" charset="0"/>
              </a:rPr>
              <a:t>Heir</a:t>
            </a:r>
            <a:r>
              <a:rPr lang="nb-NO" altLang="nb-NO" sz="2014" b="1" dirty="0">
                <a:solidFill>
                  <a:schemeClr val="tx1"/>
                </a:solidFill>
                <a:latin typeface="Bell MT" panose="02020503060305020303" pitchFamily="18" charset="0"/>
              </a:rPr>
              <a:t>, T. (2013). </a:t>
            </a:r>
            <a:r>
              <a:rPr lang="nb-NO" altLang="nb-NO" sz="2014" b="1" dirty="0" err="1">
                <a:solidFill>
                  <a:schemeClr val="tx1"/>
                </a:solidFill>
                <a:latin typeface="Bell MT" panose="02020503060305020303" pitchFamily="18" charset="0"/>
              </a:rPr>
              <a:t>Early</a:t>
            </a:r>
            <a:r>
              <a:rPr lang="nb-NO" altLang="nb-NO" sz="2014" b="1" dirty="0">
                <a:solidFill>
                  <a:schemeClr val="tx1"/>
                </a:solidFill>
                <a:latin typeface="Bell MT" panose="02020503060305020303" pitchFamily="18" charset="0"/>
              </a:rPr>
              <a:t> </a:t>
            </a:r>
            <a:r>
              <a:rPr lang="nb-NO" altLang="nb-NO" sz="2014" b="1" dirty="0" err="1">
                <a:solidFill>
                  <a:schemeClr val="tx1"/>
                </a:solidFill>
                <a:latin typeface="Bell MT" panose="02020503060305020303" pitchFamily="18" charset="0"/>
              </a:rPr>
              <a:t>dropout</a:t>
            </a:r>
            <a:r>
              <a:rPr lang="nb-NO" altLang="nb-NO" sz="2014" b="1" dirty="0">
                <a:solidFill>
                  <a:schemeClr val="tx1"/>
                </a:solidFill>
                <a:latin typeface="Bell MT" panose="02020503060305020303" pitchFamily="18" charset="0"/>
              </a:rPr>
              <a:t> in men </a:t>
            </a:r>
            <a:r>
              <a:rPr lang="nb-NO" altLang="nb-NO" sz="2014" b="1" dirty="0" err="1">
                <a:solidFill>
                  <a:schemeClr val="tx1"/>
                </a:solidFill>
                <a:latin typeface="Bell MT" panose="02020503060305020303" pitchFamily="18" charset="0"/>
              </a:rPr>
              <a:t>voluntarily</a:t>
            </a:r>
            <a:r>
              <a:rPr lang="nb-NO" altLang="nb-NO" sz="2014" b="1" dirty="0">
                <a:solidFill>
                  <a:schemeClr val="tx1"/>
                </a:solidFill>
                <a:latin typeface="Bell MT" panose="02020503060305020303" pitchFamily="18" charset="0"/>
              </a:rPr>
              <a:t> </a:t>
            </a:r>
            <a:r>
              <a:rPr lang="nb-NO" altLang="nb-NO" sz="2014" b="1" dirty="0" err="1">
                <a:solidFill>
                  <a:schemeClr val="tx1"/>
                </a:solidFill>
                <a:latin typeface="Bell MT" panose="02020503060305020303" pitchFamily="18" charset="0"/>
              </a:rPr>
              <a:t>undergoing</a:t>
            </a:r>
            <a:r>
              <a:rPr lang="nb-NO" altLang="nb-NO" sz="2014" b="1" dirty="0">
                <a:solidFill>
                  <a:schemeClr val="tx1"/>
                </a:solidFill>
                <a:latin typeface="Bell MT" panose="02020503060305020303" pitchFamily="18" charset="0"/>
              </a:rPr>
              <a:t> </a:t>
            </a:r>
            <a:r>
              <a:rPr lang="nb-NO" altLang="nb-NO" sz="2014" b="1" dirty="0" err="1">
                <a:solidFill>
                  <a:schemeClr val="tx1"/>
                </a:solidFill>
                <a:latin typeface="Bell MT" panose="02020503060305020303" pitchFamily="18" charset="0"/>
              </a:rPr>
              <a:t>treatment</a:t>
            </a:r>
            <a:r>
              <a:rPr lang="nb-NO" altLang="nb-NO" sz="2014" b="1" dirty="0">
                <a:solidFill>
                  <a:schemeClr val="tx1"/>
                </a:solidFill>
                <a:latin typeface="Bell MT" panose="02020503060305020303" pitchFamily="18" charset="0"/>
              </a:rPr>
              <a:t> for </a:t>
            </a:r>
            <a:r>
              <a:rPr lang="nb-NO" altLang="nb-NO" sz="2014" b="1" dirty="0" err="1">
                <a:solidFill>
                  <a:schemeClr val="tx1"/>
                </a:solidFill>
                <a:latin typeface="Bell MT" panose="02020503060305020303" pitchFamily="18" charset="0"/>
              </a:rPr>
              <a:t>intimate</a:t>
            </a:r>
            <a:r>
              <a:rPr lang="nb-NO" altLang="nb-NO" sz="2014" b="1" dirty="0">
                <a:solidFill>
                  <a:schemeClr val="tx1"/>
                </a:solidFill>
                <a:latin typeface="Bell MT" panose="02020503060305020303" pitchFamily="18" charset="0"/>
              </a:rPr>
              <a:t> partner 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nb-NO" altLang="nb-NO" sz="2014" b="1" dirty="0">
                <a:solidFill>
                  <a:schemeClr val="tx1"/>
                </a:solidFill>
                <a:latin typeface="Bell MT" panose="02020503060305020303" pitchFamily="18" charset="0"/>
              </a:rPr>
              <a:t>	</a:t>
            </a:r>
            <a:r>
              <a:rPr lang="nb-NO" altLang="nb-NO" sz="2014" b="1" dirty="0" err="1">
                <a:solidFill>
                  <a:schemeClr val="tx1"/>
                </a:solidFill>
                <a:latin typeface="Bell MT" panose="02020503060305020303" pitchFamily="18" charset="0"/>
              </a:rPr>
              <a:t>violence</a:t>
            </a:r>
            <a:r>
              <a:rPr lang="nb-NO" altLang="nb-NO" sz="2014" b="1" dirty="0">
                <a:solidFill>
                  <a:schemeClr val="tx1"/>
                </a:solidFill>
                <a:latin typeface="Bell MT" panose="02020503060305020303" pitchFamily="18" charset="0"/>
              </a:rPr>
              <a:t> in Norway</a:t>
            </a:r>
            <a:r>
              <a:rPr lang="nb-NO" altLang="nb-NO" sz="1438" b="1" dirty="0">
                <a:solidFill>
                  <a:schemeClr val="tx1"/>
                </a:solidFill>
                <a:latin typeface="Bell MT" panose="02020503060305020303" pitchFamily="18" charset="0"/>
              </a:rPr>
              <a:t>. </a:t>
            </a:r>
            <a:r>
              <a:rPr lang="nb-NO" altLang="nb-NO" sz="2014" b="1" dirty="0">
                <a:solidFill>
                  <a:schemeClr val="tx1"/>
                </a:solidFill>
                <a:latin typeface="Bell MT" panose="02020503060305020303" pitchFamily="18" charset="0"/>
              </a:rPr>
              <a:t>Violence and </a:t>
            </a:r>
            <a:r>
              <a:rPr lang="nb-NO" altLang="nb-NO" sz="2014" b="1" dirty="0" err="1">
                <a:solidFill>
                  <a:schemeClr val="tx1"/>
                </a:solidFill>
                <a:latin typeface="Bell MT" panose="02020503060305020303" pitchFamily="18" charset="0"/>
              </a:rPr>
              <a:t>Victims</a:t>
            </a:r>
            <a:r>
              <a:rPr lang="nb-NO" altLang="nb-NO" sz="2014" b="1" dirty="0">
                <a:solidFill>
                  <a:schemeClr val="tx1"/>
                </a:solidFill>
                <a:latin typeface="Bell MT" panose="02020503060305020303" pitchFamily="18" charset="0"/>
              </a:rPr>
              <a:t>, 28(5), 822-831. doi:10.1891/0886-6708.VV-D-12-00137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nb-NO" altLang="nb-NO" sz="2014" b="1" dirty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 marL="246614" indent="-246614">
              <a:spcBef>
                <a:spcPct val="0"/>
              </a:spcBef>
              <a:buFont typeface="Courier New" charset="0"/>
              <a:buChar char="o"/>
              <a:defRPr/>
            </a:pPr>
            <a:r>
              <a:rPr lang="nb-NO" altLang="nb-NO" sz="2014" b="1" dirty="0">
                <a:solidFill>
                  <a:schemeClr val="tx1"/>
                </a:solidFill>
                <a:latin typeface="Bell MT" panose="02020503060305020303" pitchFamily="18" charset="0"/>
              </a:rPr>
              <a:t>Askeland, I. R., &amp; </a:t>
            </a:r>
            <a:r>
              <a:rPr lang="nb-NO" altLang="nb-NO" sz="2014" b="1" dirty="0" err="1">
                <a:solidFill>
                  <a:schemeClr val="tx1"/>
                </a:solidFill>
                <a:latin typeface="Bell MT" panose="02020503060305020303" pitchFamily="18" charset="0"/>
              </a:rPr>
              <a:t>Heir</a:t>
            </a:r>
            <a:r>
              <a:rPr lang="nb-NO" altLang="nb-NO" sz="2014" b="1" dirty="0">
                <a:solidFill>
                  <a:schemeClr val="tx1"/>
                </a:solidFill>
                <a:latin typeface="Bell MT" panose="02020503060305020303" pitchFamily="18" charset="0"/>
              </a:rPr>
              <a:t>, T. (2014). </a:t>
            </a:r>
            <a:r>
              <a:rPr lang="nb-NO" altLang="nb-NO" sz="2014" b="1" dirty="0" err="1">
                <a:solidFill>
                  <a:schemeClr val="tx1"/>
                </a:solidFill>
                <a:latin typeface="Bell MT" panose="02020503060305020303" pitchFamily="18" charset="0"/>
              </a:rPr>
              <a:t>Psychiatric</a:t>
            </a:r>
            <a:r>
              <a:rPr lang="nb-NO" altLang="nb-NO" sz="2014" b="1" dirty="0">
                <a:solidFill>
                  <a:schemeClr val="tx1"/>
                </a:solidFill>
                <a:latin typeface="Bell MT" panose="02020503060305020303" pitchFamily="18" charset="0"/>
              </a:rPr>
              <a:t> </a:t>
            </a:r>
            <a:r>
              <a:rPr lang="nb-NO" altLang="nb-NO" sz="2014" b="1" dirty="0" err="1">
                <a:solidFill>
                  <a:schemeClr val="tx1"/>
                </a:solidFill>
                <a:latin typeface="Bell MT" panose="02020503060305020303" pitchFamily="18" charset="0"/>
              </a:rPr>
              <a:t>disorders</a:t>
            </a:r>
            <a:r>
              <a:rPr lang="nb-NO" altLang="nb-NO" sz="2014" b="1" dirty="0">
                <a:solidFill>
                  <a:schemeClr val="tx1"/>
                </a:solidFill>
                <a:latin typeface="Bell MT" panose="02020503060305020303" pitchFamily="18" charset="0"/>
              </a:rPr>
              <a:t> </a:t>
            </a:r>
            <a:r>
              <a:rPr lang="nb-NO" altLang="nb-NO" sz="2014" b="1" dirty="0" err="1">
                <a:solidFill>
                  <a:schemeClr val="tx1"/>
                </a:solidFill>
                <a:latin typeface="Bell MT" panose="02020503060305020303" pitchFamily="18" charset="0"/>
              </a:rPr>
              <a:t>among</a:t>
            </a:r>
            <a:r>
              <a:rPr lang="nb-NO" altLang="nb-NO" sz="2014" b="1" dirty="0">
                <a:solidFill>
                  <a:schemeClr val="tx1"/>
                </a:solidFill>
                <a:latin typeface="Bell MT" panose="02020503060305020303" pitchFamily="18" charset="0"/>
              </a:rPr>
              <a:t> men </a:t>
            </a:r>
            <a:r>
              <a:rPr lang="nb-NO" altLang="nb-NO" sz="2014" b="1" dirty="0" err="1">
                <a:solidFill>
                  <a:schemeClr val="tx1"/>
                </a:solidFill>
                <a:latin typeface="Bell MT" panose="02020503060305020303" pitchFamily="18" charset="0"/>
              </a:rPr>
              <a:t>voluntarily</a:t>
            </a:r>
            <a:r>
              <a:rPr lang="nb-NO" altLang="nb-NO" sz="2014" b="1" dirty="0">
                <a:solidFill>
                  <a:schemeClr val="tx1"/>
                </a:solidFill>
                <a:latin typeface="Bell MT" panose="02020503060305020303" pitchFamily="18" charset="0"/>
              </a:rPr>
              <a:t> in </a:t>
            </a:r>
            <a:r>
              <a:rPr lang="nb-NO" altLang="nb-NO" sz="2014" b="1" dirty="0" err="1">
                <a:solidFill>
                  <a:schemeClr val="tx1"/>
                </a:solidFill>
                <a:latin typeface="Bell MT" panose="02020503060305020303" pitchFamily="18" charset="0"/>
              </a:rPr>
              <a:t>treatment</a:t>
            </a:r>
            <a:r>
              <a:rPr lang="nb-NO" altLang="nb-NO" sz="2014" b="1" dirty="0">
                <a:solidFill>
                  <a:schemeClr val="tx1"/>
                </a:solidFill>
                <a:latin typeface="Bell MT" panose="02020503060305020303" pitchFamily="18" charset="0"/>
              </a:rPr>
              <a:t> for violent </a:t>
            </a:r>
            <a:r>
              <a:rPr lang="nb-NO" altLang="nb-NO" sz="2014" b="1" dirty="0" err="1">
                <a:solidFill>
                  <a:schemeClr val="tx1"/>
                </a:solidFill>
                <a:latin typeface="Bell MT" panose="02020503060305020303" pitchFamily="18" charset="0"/>
              </a:rPr>
              <a:t>behaviour</a:t>
            </a:r>
            <a:r>
              <a:rPr lang="nb-NO" altLang="nb-NO" sz="2014" b="1" dirty="0">
                <a:solidFill>
                  <a:schemeClr val="tx1"/>
                </a:solidFill>
                <a:latin typeface="Bell MT" panose="02020503060305020303" pitchFamily="18" charset="0"/>
              </a:rPr>
              <a:t>: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nb-NO" altLang="nb-NO" sz="2014" b="1" dirty="0">
                <a:solidFill>
                  <a:schemeClr val="tx1"/>
                </a:solidFill>
                <a:latin typeface="Bell MT" panose="02020503060305020303" pitchFamily="18" charset="0"/>
              </a:rPr>
              <a:t>	a cross-</a:t>
            </a:r>
            <a:r>
              <a:rPr lang="nb-NO" altLang="nb-NO" sz="2014" b="1" dirty="0" err="1">
                <a:solidFill>
                  <a:schemeClr val="tx1"/>
                </a:solidFill>
                <a:latin typeface="Bell MT" panose="02020503060305020303" pitchFamily="18" charset="0"/>
              </a:rPr>
              <a:t>sectional</a:t>
            </a:r>
            <a:r>
              <a:rPr lang="nb-NO" altLang="nb-NO" sz="2014" b="1" dirty="0">
                <a:solidFill>
                  <a:schemeClr val="tx1"/>
                </a:solidFill>
                <a:latin typeface="Bell MT" panose="02020503060305020303" pitchFamily="18" charset="0"/>
              </a:rPr>
              <a:t> </a:t>
            </a:r>
            <a:r>
              <a:rPr lang="nb-NO" altLang="nb-NO" sz="2014" b="1" dirty="0" err="1">
                <a:solidFill>
                  <a:schemeClr val="tx1"/>
                </a:solidFill>
                <a:latin typeface="Bell MT" panose="02020503060305020303" pitchFamily="18" charset="0"/>
              </a:rPr>
              <a:t>study</a:t>
            </a:r>
            <a:r>
              <a:rPr lang="nb-NO" altLang="nb-NO" sz="2014" b="1" dirty="0">
                <a:solidFill>
                  <a:schemeClr val="tx1"/>
                </a:solidFill>
                <a:latin typeface="Bell MT" panose="02020503060305020303" pitchFamily="18" charset="0"/>
              </a:rPr>
              <a:t>.  BMJ Open, 4(4). doi:10.1136/bmjopen-2013-004485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nb-NO" altLang="nb-NO" sz="2014" b="1" dirty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 marL="246614" indent="-246614">
              <a:spcBef>
                <a:spcPct val="0"/>
              </a:spcBef>
              <a:buFont typeface="Courier New" charset="0"/>
              <a:buChar char="o"/>
              <a:defRPr/>
            </a:pPr>
            <a:r>
              <a:rPr lang="nb-NO" altLang="nb-NO" sz="2014" b="1" dirty="0">
                <a:solidFill>
                  <a:schemeClr val="tx1"/>
                </a:solidFill>
                <a:latin typeface="Bell MT" panose="02020503060305020303" pitchFamily="18" charset="0"/>
              </a:rPr>
              <a:t>Askeland, I. R. (2015). Men </a:t>
            </a:r>
            <a:r>
              <a:rPr lang="nb-NO" altLang="nb-NO" sz="2014" b="1" dirty="0" err="1">
                <a:solidFill>
                  <a:schemeClr val="tx1"/>
                </a:solidFill>
                <a:latin typeface="Bell MT" panose="02020503060305020303" pitchFamily="18" charset="0"/>
              </a:rPr>
              <a:t>voluntarily</a:t>
            </a:r>
            <a:r>
              <a:rPr lang="nb-NO" altLang="nb-NO" sz="2014" b="1" dirty="0">
                <a:solidFill>
                  <a:schemeClr val="tx1"/>
                </a:solidFill>
                <a:latin typeface="Bell MT" panose="02020503060305020303" pitchFamily="18" charset="0"/>
              </a:rPr>
              <a:t> in </a:t>
            </a:r>
            <a:r>
              <a:rPr lang="nb-NO" altLang="nb-NO" sz="2014" b="1" dirty="0" err="1">
                <a:solidFill>
                  <a:schemeClr val="tx1"/>
                </a:solidFill>
                <a:latin typeface="Bell MT" panose="02020503060305020303" pitchFamily="18" charset="0"/>
              </a:rPr>
              <a:t>treatment</a:t>
            </a:r>
            <a:r>
              <a:rPr lang="nb-NO" altLang="nb-NO" sz="2014" b="1" dirty="0">
                <a:solidFill>
                  <a:schemeClr val="tx1"/>
                </a:solidFill>
                <a:latin typeface="Bell MT" panose="02020503060305020303" pitchFamily="18" charset="0"/>
              </a:rPr>
              <a:t> for violent </a:t>
            </a:r>
            <a:r>
              <a:rPr lang="nb-NO" altLang="nb-NO" sz="2014" b="1" dirty="0" err="1">
                <a:solidFill>
                  <a:schemeClr val="tx1"/>
                </a:solidFill>
                <a:latin typeface="Bell MT" panose="02020503060305020303" pitchFamily="18" charset="0"/>
              </a:rPr>
              <a:t>behavior</a:t>
            </a:r>
            <a:r>
              <a:rPr lang="nb-NO" altLang="nb-NO" sz="2014" b="1" dirty="0">
                <a:solidFill>
                  <a:schemeClr val="tx1"/>
                </a:solidFill>
                <a:latin typeface="Bell MT" panose="02020503060305020303" pitchFamily="18" charset="0"/>
              </a:rPr>
              <a:t> </a:t>
            </a:r>
            <a:r>
              <a:rPr lang="nb-NO" altLang="nb-NO" sz="2014" b="1" dirty="0" err="1">
                <a:solidFill>
                  <a:schemeClr val="tx1"/>
                </a:solidFill>
                <a:latin typeface="Bell MT" panose="02020503060305020303" pitchFamily="18" charset="0"/>
              </a:rPr>
              <a:t>aginst</a:t>
            </a:r>
            <a:r>
              <a:rPr lang="nb-NO" altLang="nb-NO" sz="2014" b="1" dirty="0">
                <a:solidFill>
                  <a:schemeClr val="tx1"/>
                </a:solidFill>
                <a:latin typeface="Bell MT" panose="02020503060305020303" pitchFamily="18" charset="0"/>
              </a:rPr>
              <a:t> a </a:t>
            </a:r>
            <a:r>
              <a:rPr lang="nb-NO" altLang="nb-NO" sz="2014" b="1" dirty="0" err="1">
                <a:solidFill>
                  <a:schemeClr val="tx1"/>
                </a:solidFill>
                <a:latin typeface="Bell MT" panose="02020503060305020303" pitchFamily="18" charset="0"/>
              </a:rPr>
              <a:t>female</a:t>
            </a:r>
            <a:r>
              <a:rPr lang="nb-NO" altLang="nb-NO" sz="2014" b="1" dirty="0">
                <a:solidFill>
                  <a:schemeClr val="tx1"/>
                </a:solidFill>
                <a:latin typeface="Bell MT" panose="02020503060305020303" pitchFamily="18" charset="0"/>
              </a:rPr>
              <a:t> partner: Who </a:t>
            </a:r>
            <a:r>
              <a:rPr lang="nb-NO" altLang="nb-NO" sz="2014" b="1" dirty="0" err="1">
                <a:solidFill>
                  <a:schemeClr val="tx1"/>
                </a:solidFill>
                <a:latin typeface="Bell MT" panose="02020503060305020303" pitchFamily="18" charset="0"/>
              </a:rPr>
              <a:t>are</a:t>
            </a:r>
            <a:r>
              <a:rPr lang="nb-NO" altLang="nb-NO" sz="2014" b="1" dirty="0">
                <a:solidFill>
                  <a:schemeClr val="tx1"/>
                </a:solidFill>
                <a:latin typeface="Bell MT" panose="02020503060305020303" pitchFamily="18" charset="0"/>
              </a:rPr>
              <a:t> </a:t>
            </a:r>
            <a:r>
              <a:rPr lang="nb-NO" altLang="nb-NO" sz="2014" b="1" dirty="0" err="1">
                <a:solidFill>
                  <a:schemeClr val="tx1"/>
                </a:solidFill>
                <a:latin typeface="Bell MT" panose="02020503060305020303" pitchFamily="18" charset="0"/>
              </a:rPr>
              <a:t>they</a:t>
            </a:r>
            <a:r>
              <a:rPr lang="nb-NO" altLang="nb-NO" sz="2014" b="1" dirty="0">
                <a:solidFill>
                  <a:schemeClr val="tx1"/>
                </a:solidFill>
                <a:latin typeface="Bell MT" panose="02020503060305020303" pitchFamily="18" charset="0"/>
              </a:rPr>
              <a:t>?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nb-NO" altLang="nb-NO" sz="2014" b="1" dirty="0">
                <a:solidFill>
                  <a:schemeClr val="tx1"/>
                </a:solidFill>
                <a:latin typeface="Bell MT" panose="02020503060305020303" pitchFamily="18" charset="0"/>
              </a:rPr>
              <a:t>	Violent </a:t>
            </a:r>
            <a:r>
              <a:rPr lang="nb-NO" altLang="nb-NO" sz="2014" b="1" dirty="0" err="1">
                <a:solidFill>
                  <a:schemeClr val="tx1"/>
                </a:solidFill>
                <a:latin typeface="Bell MT" panose="02020503060305020303" pitchFamily="18" charset="0"/>
              </a:rPr>
              <a:t>behavior</a:t>
            </a:r>
            <a:r>
              <a:rPr lang="nb-NO" altLang="nb-NO" sz="2014" b="1" dirty="0">
                <a:solidFill>
                  <a:schemeClr val="tx1"/>
                </a:solidFill>
                <a:latin typeface="Bell MT" panose="02020503060305020303" pitchFamily="18" charset="0"/>
              </a:rPr>
              <a:t>, </a:t>
            </a:r>
            <a:r>
              <a:rPr lang="nb-NO" altLang="nb-NO" sz="2014" b="1" dirty="0" err="1">
                <a:solidFill>
                  <a:schemeClr val="tx1"/>
                </a:solidFill>
                <a:latin typeface="Bell MT" panose="02020503060305020303" pitchFamily="18" charset="0"/>
              </a:rPr>
              <a:t>childhood</a:t>
            </a:r>
            <a:r>
              <a:rPr lang="nb-NO" altLang="nb-NO" sz="2014" b="1" dirty="0">
                <a:solidFill>
                  <a:schemeClr val="tx1"/>
                </a:solidFill>
                <a:latin typeface="Bell MT" panose="02020503060305020303" pitchFamily="18" charset="0"/>
              </a:rPr>
              <a:t> </a:t>
            </a:r>
            <a:r>
              <a:rPr lang="nb-NO" altLang="nb-NO" sz="2014" b="1" dirty="0" err="1">
                <a:solidFill>
                  <a:schemeClr val="tx1"/>
                </a:solidFill>
                <a:latin typeface="Bell MT" panose="02020503060305020303" pitchFamily="18" charset="0"/>
              </a:rPr>
              <a:t>exposure</a:t>
            </a:r>
            <a:r>
              <a:rPr lang="nb-NO" altLang="nb-NO" sz="2014" b="1" dirty="0">
                <a:solidFill>
                  <a:schemeClr val="tx1"/>
                </a:solidFill>
                <a:latin typeface="Bell MT" panose="02020503060305020303" pitchFamily="18" charset="0"/>
              </a:rPr>
              <a:t> to </a:t>
            </a:r>
            <a:r>
              <a:rPr lang="nb-NO" altLang="nb-NO" sz="2014" b="1" dirty="0" err="1">
                <a:solidFill>
                  <a:schemeClr val="tx1"/>
                </a:solidFill>
                <a:latin typeface="Bell MT" panose="02020503060305020303" pitchFamily="18" charset="0"/>
              </a:rPr>
              <a:t>violence</a:t>
            </a:r>
            <a:r>
              <a:rPr lang="nb-NO" altLang="nb-NO" sz="2014" b="1" dirty="0">
                <a:solidFill>
                  <a:schemeClr val="tx1"/>
                </a:solidFill>
                <a:latin typeface="Bell MT" panose="02020503060305020303" pitchFamily="18" charset="0"/>
              </a:rPr>
              <a:t>, mental </a:t>
            </a:r>
            <a:r>
              <a:rPr lang="nb-NO" altLang="nb-NO" sz="2014" b="1" dirty="0" err="1">
                <a:solidFill>
                  <a:schemeClr val="tx1"/>
                </a:solidFill>
                <a:latin typeface="Bell MT" panose="02020503060305020303" pitchFamily="18" charset="0"/>
              </a:rPr>
              <a:t>health</a:t>
            </a:r>
            <a:r>
              <a:rPr lang="nb-NO" altLang="nb-NO" sz="2014" b="1" dirty="0">
                <a:solidFill>
                  <a:schemeClr val="tx1"/>
                </a:solidFill>
                <a:latin typeface="Bell MT" panose="02020503060305020303" pitchFamily="18" charset="0"/>
              </a:rPr>
              <a:t> and </a:t>
            </a:r>
            <a:r>
              <a:rPr lang="nb-NO" altLang="nb-NO" sz="2014" b="1" dirty="0" err="1">
                <a:solidFill>
                  <a:schemeClr val="tx1"/>
                </a:solidFill>
                <a:latin typeface="Bell MT" panose="02020503060305020303" pitchFamily="18" charset="0"/>
              </a:rPr>
              <a:t>treatment</a:t>
            </a:r>
            <a:r>
              <a:rPr lang="nb-NO" altLang="nb-NO" sz="2014" b="1" dirty="0">
                <a:solidFill>
                  <a:schemeClr val="tx1"/>
                </a:solidFill>
                <a:latin typeface="Bell MT" panose="02020503060305020303" pitchFamily="18" charset="0"/>
              </a:rPr>
              <a:t> </a:t>
            </a:r>
            <a:r>
              <a:rPr lang="nb-NO" altLang="nb-NO" sz="2014" b="1" dirty="0" err="1">
                <a:solidFill>
                  <a:schemeClr val="tx1"/>
                </a:solidFill>
                <a:latin typeface="Bell MT" panose="02020503060305020303" pitchFamily="18" charset="0"/>
              </a:rPr>
              <a:t>dropout</a:t>
            </a:r>
            <a:r>
              <a:rPr lang="nb-NO" altLang="nb-NO" sz="2014" b="1" dirty="0">
                <a:solidFill>
                  <a:schemeClr val="tx1"/>
                </a:solidFill>
                <a:latin typeface="Bell MT" panose="02020503060305020303" pitchFamily="18" charset="0"/>
              </a:rPr>
              <a:t>.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nb-NO" altLang="nb-NO" sz="2014" b="1" dirty="0">
                <a:solidFill>
                  <a:schemeClr val="tx1"/>
                </a:solidFill>
                <a:latin typeface="Bell MT" panose="02020503060305020303" pitchFamily="18" charset="0"/>
              </a:rPr>
              <a:t>	Department </a:t>
            </a:r>
            <a:r>
              <a:rPr lang="nb-NO" altLang="nb-NO" sz="2014" b="1" dirty="0" err="1">
                <a:solidFill>
                  <a:schemeClr val="tx1"/>
                </a:solidFill>
                <a:latin typeface="Bell MT" panose="02020503060305020303" pitchFamily="18" charset="0"/>
              </a:rPr>
              <a:t>of</a:t>
            </a:r>
            <a:r>
              <a:rPr lang="nb-NO" altLang="nb-NO" sz="2014" b="1" dirty="0">
                <a:solidFill>
                  <a:schemeClr val="tx1"/>
                </a:solidFill>
                <a:latin typeface="Bell MT" panose="02020503060305020303" pitchFamily="18" charset="0"/>
              </a:rPr>
              <a:t> </a:t>
            </a:r>
            <a:r>
              <a:rPr lang="nb-NO" altLang="nb-NO" sz="2014" b="1" dirty="0" err="1">
                <a:solidFill>
                  <a:schemeClr val="tx1"/>
                </a:solidFill>
                <a:latin typeface="Bell MT" panose="02020503060305020303" pitchFamily="18" charset="0"/>
              </a:rPr>
              <a:t>Psychology</a:t>
            </a:r>
            <a:r>
              <a:rPr lang="nb-NO" altLang="nb-NO" sz="2014" b="1" dirty="0">
                <a:solidFill>
                  <a:schemeClr val="tx1"/>
                </a:solidFill>
                <a:latin typeface="Bell MT" panose="02020503060305020303" pitchFamily="18" charset="0"/>
              </a:rPr>
              <a:t>, </a:t>
            </a:r>
            <a:r>
              <a:rPr lang="nb-NO" altLang="nb-NO" sz="2014" b="1" dirty="0" err="1">
                <a:solidFill>
                  <a:schemeClr val="tx1"/>
                </a:solidFill>
                <a:latin typeface="Bell MT" panose="02020503060305020303" pitchFamily="18" charset="0"/>
              </a:rPr>
              <a:t>Faculty</a:t>
            </a:r>
            <a:r>
              <a:rPr lang="nb-NO" altLang="nb-NO" sz="2014" b="1" dirty="0">
                <a:solidFill>
                  <a:schemeClr val="tx1"/>
                </a:solidFill>
                <a:latin typeface="Bell MT" panose="02020503060305020303" pitchFamily="18" charset="0"/>
              </a:rPr>
              <a:t> </a:t>
            </a:r>
            <a:r>
              <a:rPr lang="nb-NO" altLang="nb-NO" sz="2014" b="1" dirty="0" err="1">
                <a:solidFill>
                  <a:schemeClr val="tx1"/>
                </a:solidFill>
                <a:latin typeface="Bell MT" panose="02020503060305020303" pitchFamily="18" charset="0"/>
              </a:rPr>
              <a:t>of</a:t>
            </a:r>
            <a:r>
              <a:rPr lang="nb-NO" altLang="nb-NO" sz="2014" b="1" dirty="0">
                <a:solidFill>
                  <a:schemeClr val="tx1"/>
                </a:solidFill>
                <a:latin typeface="Bell MT" panose="02020503060305020303" pitchFamily="18" charset="0"/>
              </a:rPr>
              <a:t> </a:t>
            </a:r>
            <a:r>
              <a:rPr lang="nb-NO" altLang="nb-NO" sz="2014" b="1" dirty="0" err="1">
                <a:solidFill>
                  <a:schemeClr val="tx1"/>
                </a:solidFill>
                <a:latin typeface="Bell MT" panose="02020503060305020303" pitchFamily="18" charset="0"/>
              </a:rPr>
              <a:t>Social</a:t>
            </a:r>
            <a:r>
              <a:rPr lang="nb-NO" altLang="nb-NO" sz="2014" b="1" dirty="0">
                <a:solidFill>
                  <a:schemeClr val="tx1"/>
                </a:solidFill>
                <a:latin typeface="Bell MT" panose="02020503060305020303" pitchFamily="18" charset="0"/>
              </a:rPr>
              <a:t> Sciences, </a:t>
            </a:r>
            <a:r>
              <a:rPr lang="nb-NO" altLang="nb-NO" sz="2014" b="1" dirty="0" err="1">
                <a:solidFill>
                  <a:schemeClr val="tx1"/>
                </a:solidFill>
                <a:latin typeface="Bell MT" panose="02020503060305020303" pitchFamily="18" charset="0"/>
              </a:rPr>
              <a:t>University</a:t>
            </a:r>
            <a:r>
              <a:rPr lang="nb-NO" altLang="nb-NO" sz="2014" b="1" dirty="0">
                <a:solidFill>
                  <a:schemeClr val="tx1"/>
                </a:solidFill>
                <a:latin typeface="Bell MT" panose="02020503060305020303" pitchFamily="18" charset="0"/>
              </a:rPr>
              <a:t> </a:t>
            </a:r>
            <a:r>
              <a:rPr lang="nb-NO" altLang="nb-NO" sz="2014" b="1" dirty="0" err="1">
                <a:solidFill>
                  <a:schemeClr val="tx1"/>
                </a:solidFill>
                <a:latin typeface="Bell MT" panose="02020503060305020303" pitchFamily="18" charset="0"/>
              </a:rPr>
              <a:t>of</a:t>
            </a:r>
            <a:r>
              <a:rPr lang="nb-NO" altLang="nb-NO" sz="2014" b="1" dirty="0">
                <a:solidFill>
                  <a:schemeClr val="tx1"/>
                </a:solidFill>
                <a:latin typeface="Bell MT" panose="02020503060305020303" pitchFamily="18" charset="0"/>
              </a:rPr>
              <a:t> Oslo.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nb-NO" altLang="nb-NO" sz="2014" b="1" dirty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 marL="246614" indent="-246614">
              <a:spcBef>
                <a:spcPct val="0"/>
              </a:spcBef>
              <a:buFont typeface="Courier New" charset="0"/>
              <a:buChar char="o"/>
              <a:defRPr/>
            </a:pPr>
            <a:r>
              <a:rPr lang="nb-NO" altLang="nb-NO" sz="2014" b="1" dirty="0">
                <a:solidFill>
                  <a:schemeClr val="tx1"/>
                </a:solidFill>
                <a:latin typeface="Bell MT" panose="02020503060305020303" pitchFamily="18" charset="0"/>
              </a:rPr>
              <a:t>Strandmoen, J. F., Askeland, I. R., Tjersland, O. A., Wentzel-Larsen, T., &amp; </a:t>
            </a:r>
            <a:r>
              <a:rPr lang="nb-NO" altLang="nb-NO" sz="2014" b="1" dirty="0" err="1">
                <a:solidFill>
                  <a:schemeClr val="tx1"/>
                </a:solidFill>
                <a:latin typeface="Bell MT" panose="02020503060305020303" pitchFamily="18" charset="0"/>
              </a:rPr>
              <a:t>Heir</a:t>
            </a:r>
            <a:r>
              <a:rPr lang="nb-NO" altLang="nb-NO" sz="2014" b="1" dirty="0">
                <a:solidFill>
                  <a:schemeClr val="tx1"/>
                </a:solidFill>
                <a:latin typeface="Bell MT" panose="02020503060305020303" pitchFamily="18" charset="0"/>
              </a:rPr>
              <a:t>, T. (2016).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nb-NO" altLang="nb-NO" sz="2014" b="1" dirty="0">
                <a:solidFill>
                  <a:schemeClr val="tx1"/>
                </a:solidFill>
                <a:latin typeface="Bell MT" panose="02020503060305020303" pitchFamily="18" charset="0"/>
              </a:rPr>
              <a:t>	</a:t>
            </a:r>
            <a:r>
              <a:rPr lang="nb-NO" altLang="nb-NO" sz="2014" b="1" dirty="0" err="1">
                <a:solidFill>
                  <a:schemeClr val="tx1"/>
                </a:solidFill>
                <a:latin typeface="Bell MT" panose="02020503060305020303" pitchFamily="18" charset="0"/>
              </a:rPr>
              <a:t>Intimate</a:t>
            </a:r>
            <a:r>
              <a:rPr lang="nb-NO" altLang="nb-NO" sz="2014" b="1" dirty="0">
                <a:solidFill>
                  <a:schemeClr val="tx1"/>
                </a:solidFill>
                <a:latin typeface="Bell MT" panose="02020503060305020303" pitchFamily="18" charset="0"/>
              </a:rPr>
              <a:t> Partner Violence in Men </a:t>
            </a:r>
            <a:r>
              <a:rPr lang="nb-NO" altLang="nb-NO" sz="2014" b="1" dirty="0" err="1">
                <a:solidFill>
                  <a:schemeClr val="tx1"/>
                </a:solidFill>
                <a:latin typeface="Bell MT" panose="02020503060305020303" pitchFamily="18" charset="0"/>
              </a:rPr>
              <a:t>Voluntarily</a:t>
            </a:r>
            <a:r>
              <a:rPr lang="nb-NO" altLang="nb-NO" sz="2014" b="1" dirty="0">
                <a:solidFill>
                  <a:schemeClr val="tx1"/>
                </a:solidFill>
                <a:latin typeface="Bell MT" panose="02020503060305020303" pitchFamily="18" charset="0"/>
              </a:rPr>
              <a:t> Attending </a:t>
            </a:r>
            <a:r>
              <a:rPr lang="nb-NO" altLang="nb-NO" sz="2014" b="1" dirty="0" err="1">
                <a:solidFill>
                  <a:schemeClr val="tx1"/>
                </a:solidFill>
                <a:latin typeface="Bell MT" panose="02020503060305020303" pitchFamily="18" charset="0"/>
              </a:rPr>
              <a:t>Treatment</a:t>
            </a:r>
            <a:r>
              <a:rPr lang="nb-NO" altLang="nb-NO" sz="2014" b="1" dirty="0">
                <a:solidFill>
                  <a:schemeClr val="tx1"/>
                </a:solidFill>
                <a:latin typeface="Bell MT" panose="02020503060305020303" pitchFamily="18" charset="0"/>
              </a:rPr>
              <a:t>: A </a:t>
            </a:r>
            <a:r>
              <a:rPr lang="nb-NO" altLang="nb-NO" sz="2014" b="1" dirty="0" err="1">
                <a:solidFill>
                  <a:schemeClr val="tx1"/>
                </a:solidFill>
                <a:latin typeface="Bell MT" panose="02020503060305020303" pitchFamily="18" charset="0"/>
              </a:rPr>
              <a:t>Study</a:t>
            </a:r>
            <a:r>
              <a:rPr lang="nb-NO" altLang="nb-NO" sz="2014" b="1" dirty="0">
                <a:solidFill>
                  <a:schemeClr val="tx1"/>
                </a:solidFill>
                <a:latin typeface="Bell MT" panose="02020503060305020303" pitchFamily="18" charset="0"/>
              </a:rPr>
              <a:t> </a:t>
            </a:r>
            <a:r>
              <a:rPr lang="nb-NO" altLang="nb-NO" sz="2014" b="1" dirty="0" err="1">
                <a:solidFill>
                  <a:schemeClr val="tx1"/>
                </a:solidFill>
                <a:latin typeface="Bell MT" panose="02020503060305020303" pitchFamily="18" charset="0"/>
              </a:rPr>
              <a:t>of</a:t>
            </a:r>
            <a:r>
              <a:rPr lang="nb-NO" altLang="nb-NO" sz="2014" b="1" dirty="0">
                <a:solidFill>
                  <a:schemeClr val="tx1"/>
                </a:solidFill>
                <a:latin typeface="Bell MT" panose="02020503060305020303" pitchFamily="18" charset="0"/>
              </a:rPr>
              <a:t> </a:t>
            </a:r>
            <a:r>
              <a:rPr lang="nb-NO" altLang="nb-NO" sz="2014" b="1" dirty="0" err="1">
                <a:solidFill>
                  <a:schemeClr val="tx1"/>
                </a:solidFill>
                <a:latin typeface="Bell MT" panose="02020503060305020303" pitchFamily="18" charset="0"/>
              </a:rPr>
              <a:t>Couple</a:t>
            </a:r>
            <a:r>
              <a:rPr lang="nb-NO" altLang="nb-NO" sz="2014" b="1" dirty="0">
                <a:solidFill>
                  <a:schemeClr val="tx1"/>
                </a:solidFill>
                <a:latin typeface="Bell MT" panose="02020503060305020303" pitchFamily="18" charset="0"/>
              </a:rPr>
              <a:t> Agreement.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nb-NO" altLang="nb-NO" sz="2014" b="1" dirty="0">
                <a:solidFill>
                  <a:schemeClr val="tx1"/>
                </a:solidFill>
                <a:latin typeface="Bell MT" panose="02020503060305020303" pitchFamily="18" charset="0"/>
              </a:rPr>
              <a:t>	Violence and </a:t>
            </a:r>
            <a:r>
              <a:rPr lang="nb-NO" altLang="nb-NO" sz="2014" b="1" dirty="0" err="1">
                <a:solidFill>
                  <a:schemeClr val="tx1"/>
                </a:solidFill>
                <a:latin typeface="Bell MT" panose="02020503060305020303" pitchFamily="18" charset="0"/>
              </a:rPr>
              <a:t>Victims</a:t>
            </a:r>
            <a:r>
              <a:rPr lang="nb-NO" altLang="nb-NO" sz="2014" b="1" dirty="0">
                <a:solidFill>
                  <a:schemeClr val="tx1"/>
                </a:solidFill>
                <a:latin typeface="Bell MT" panose="02020503060305020303" pitchFamily="18" charset="0"/>
              </a:rPr>
              <a:t>, 31(1), 124-134. doi:10.1891/0886-6708.VV-D-13-00193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nb-NO" altLang="nb-NO" sz="2014" b="1" dirty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 marL="342900" indent="-342900">
              <a:spcBef>
                <a:spcPct val="0"/>
              </a:spcBef>
              <a:defRPr/>
            </a:pPr>
            <a:r>
              <a:rPr lang="nb-NO" altLang="nb-NO" sz="2014" b="1" dirty="0">
                <a:solidFill>
                  <a:schemeClr val="tx1"/>
                </a:solidFill>
                <a:latin typeface="Bell MT" panose="02020503060305020303" pitchFamily="18" charset="0"/>
              </a:rPr>
              <a:t>Askeland, I.R. &amp; Råkil, M. (2018). </a:t>
            </a:r>
            <a:r>
              <a:rPr lang="nb-NO" altLang="nb-NO" sz="2014" b="1" dirty="0" err="1">
                <a:solidFill>
                  <a:schemeClr val="tx1"/>
                </a:solidFill>
                <a:latin typeface="Bell MT" panose="02020503060305020303" pitchFamily="18" charset="0"/>
              </a:rPr>
              <a:t>Gender-based</a:t>
            </a:r>
            <a:r>
              <a:rPr lang="nb-NO" altLang="nb-NO" sz="2014" b="1" dirty="0">
                <a:solidFill>
                  <a:schemeClr val="tx1"/>
                </a:solidFill>
                <a:latin typeface="Bell MT" panose="02020503060305020303" pitchFamily="18" charset="0"/>
              </a:rPr>
              <a:t> and trauma-</a:t>
            </a:r>
            <a:r>
              <a:rPr lang="nb-NO" altLang="nb-NO" sz="2014" b="1" dirty="0" err="1">
                <a:solidFill>
                  <a:schemeClr val="tx1"/>
                </a:solidFill>
                <a:latin typeface="Bell MT" panose="02020503060305020303" pitchFamily="18" charset="0"/>
              </a:rPr>
              <a:t>informed</a:t>
            </a:r>
            <a:r>
              <a:rPr lang="nb-NO" altLang="nb-NO" sz="2014" b="1" dirty="0">
                <a:solidFill>
                  <a:schemeClr val="tx1"/>
                </a:solidFill>
                <a:latin typeface="Bell MT" panose="02020503060305020303" pitchFamily="18" charset="0"/>
              </a:rPr>
              <a:t> </a:t>
            </a:r>
            <a:r>
              <a:rPr lang="nb-NO" altLang="nb-NO" sz="2014" b="1" dirty="0" err="1">
                <a:solidFill>
                  <a:schemeClr val="tx1"/>
                </a:solidFill>
                <a:latin typeface="Bell MT" panose="02020503060305020303" pitchFamily="18" charset="0"/>
              </a:rPr>
              <a:t>work</a:t>
            </a:r>
            <a:r>
              <a:rPr lang="nb-NO" altLang="nb-NO" sz="2014" b="1" dirty="0">
                <a:solidFill>
                  <a:schemeClr val="tx1"/>
                </a:solidFill>
                <a:latin typeface="Bell MT" panose="02020503060305020303" pitchFamily="18" charset="0"/>
              </a:rPr>
              <a:t> at Alternative to Violence in Norway.  	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nb-NO" altLang="nb-NO" sz="2014" b="1" dirty="0">
                <a:solidFill>
                  <a:schemeClr val="tx1"/>
                </a:solidFill>
                <a:latin typeface="Bell MT" panose="02020503060305020303" pitchFamily="18" charset="0"/>
              </a:rPr>
              <a:t>	</a:t>
            </a:r>
            <a:r>
              <a:rPr lang="nb-NO" altLang="nb-NO" sz="2014" b="1" dirty="0" err="1">
                <a:solidFill>
                  <a:schemeClr val="tx1"/>
                </a:solidFill>
                <a:latin typeface="Bell MT" panose="02020503060305020303" pitchFamily="18" charset="0"/>
              </a:rPr>
              <a:t>Responding</a:t>
            </a:r>
            <a:r>
              <a:rPr lang="nb-NO" altLang="nb-NO" sz="2014" b="1" dirty="0">
                <a:solidFill>
                  <a:schemeClr val="tx1"/>
                </a:solidFill>
                <a:latin typeface="Bell MT" panose="02020503060305020303" pitchFamily="18" charset="0"/>
              </a:rPr>
              <a:t> to </a:t>
            </a:r>
            <a:r>
              <a:rPr lang="nb-NO" altLang="nb-NO" sz="2014" b="1" dirty="0" err="1">
                <a:solidFill>
                  <a:schemeClr val="tx1"/>
                </a:solidFill>
                <a:latin typeface="Bell MT" panose="02020503060305020303" pitchFamily="18" charset="0"/>
              </a:rPr>
              <a:t>domestic</a:t>
            </a:r>
            <a:r>
              <a:rPr lang="nb-NO" altLang="nb-NO" sz="2014" b="1" dirty="0">
                <a:solidFill>
                  <a:schemeClr val="tx1"/>
                </a:solidFill>
                <a:latin typeface="Bell MT" panose="02020503060305020303" pitchFamily="18" charset="0"/>
              </a:rPr>
              <a:t> </a:t>
            </a:r>
            <a:r>
              <a:rPr lang="nb-NO" altLang="nb-NO" sz="2014" b="1" dirty="0" err="1">
                <a:solidFill>
                  <a:schemeClr val="tx1"/>
                </a:solidFill>
                <a:latin typeface="Bell MT" panose="02020503060305020303" pitchFamily="18" charset="0"/>
              </a:rPr>
              <a:t>violence</a:t>
            </a:r>
            <a:r>
              <a:rPr lang="nb-NO" altLang="nb-NO" sz="2014" b="1" dirty="0">
                <a:solidFill>
                  <a:schemeClr val="tx1"/>
                </a:solidFill>
                <a:latin typeface="Bell MT" panose="02020503060305020303" pitchFamily="18" charset="0"/>
              </a:rPr>
              <a:t>. </a:t>
            </a:r>
            <a:r>
              <a:rPr lang="nb-NO" altLang="nb-NO" sz="2014" b="1" dirty="0" err="1">
                <a:solidFill>
                  <a:schemeClr val="tx1"/>
                </a:solidFill>
                <a:latin typeface="Bell MT" panose="02020503060305020303" pitchFamily="18" charset="0"/>
              </a:rPr>
              <a:t>Emerging</a:t>
            </a:r>
            <a:r>
              <a:rPr lang="nb-NO" altLang="nb-NO" sz="2014" b="1" dirty="0">
                <a:solidFill>
                  <a:schemeClr val="tx1"/>
                </a:solidFill>
                <a:latin typeface="Bell MT" panose="02020503060305020303" pitchFamily="18" charset="0"/>
              </a:rPr>
              <a:t> </a:t>
            </a:r>
            <a:r>
              <a:rPr lang="nb-NO" altLang="nb-NO" sz="2014" b="1" dirty="0" err="1">
                <a:solidFill>
                  <a:schemeClr val="tx1"/>
                </a:solidFill>
                <a:latin typeface="Bell MT" panose="02020503060305020303" pitchFamily="18" charset="0"/>
              </a:rPr>
              <a:t>challenges</a:t>
            </a:r>
            <a:r>
              <a:rPr lang="nb-NO" altLang="nb-NO" sz="2014" b="1" dirty="0">
                <a:solidFill>
                  <a:schemeClr val="tx1"/>
                </a:solidFill>
                <a:latin typeface="Bell MT" panose="02020503060305020303" pitchFamily="18" charset="0"/>
              </a:rPr>
              <a:t> for policy, </a:t>
            </a:r>
            <a:r>
              <a:rPr lang="nb-NO" altLang="nb-NO" sz="2014" b="1" dirty="0" err="1">
                <a:solidFill>
                  <a:schemeClr val="tx1"/>
                </a:solidFill>
                <a:latin typeface="Bell MT" panose="02020503060305020303" pitchFamily="18" charset="0"/>
              </a:rPr>
              <a:t>practise</a:t>
            </a:r>
            <a:r>
              <a:rPr lang="nb-NO" altLang="nb-NO" sz="2014" b="1" dirty="0">
                <a:solidFill>
                  <a:schemeClr val="tx1"/>
                </a:solidFill>
                <a:latin typeface="Bell MT" panose="02020503060305020303" pitchFamily="18" charset="0"/>
              </a:rPr>
              <a:t>, and </a:t>
            </a:r>
            <a:r>
              <a:rPr lang="nb-NO" altLang="nb-NO" sz="2014" b="1" dirty="0" err="1">
                <a:solidFill>
                  <a:schemeClr val="tx1"/>
                </a:solidFill>
                <a:latin typeface="Bell MT" panose="02020503060305020303" pitchFamily="18" charset="0"/>
              </a:rPr>
              <a:t>research</a:t>
            </a:r>
            <a:r>
              <a:rPr lang="nb-NO" altLang="nb-NO" sz="2014" b="1" dirty="0">
                <a:solidFill>
                  <a:schemeClr val="tx1"/>
                </a:solidFill>
                <a:latin typeface="Bell MT" panose="02020503060305020303" pitchFamily="18" charset="0"/>
              </a:rPr>
              <a:t> in Europe. Stephanie Holt, S., 	Øverlien , C., and </a:t>
            </a:r>
            <a:r>
              <a:rPr lang="nb-NO" altLang="nb-NO" sz="2014" b="1" dirty="0" err="1">
                <a:solidFill>
                  <a:schemeClr val="tx1"/>
                </a:solidFill>
                <a:latin typeface="Bell MT" panose="02020503060305020303" pitchFamily="18" charset="0"/>
              </a:rPr>
              <a:t>Devaney</a:t>
            </a:r>
            <a:r>
              <a:rPr lang="nb-NO" altLang="nb-NO" sz="2014" b="1" dirty="0">
                <a:solidFill>
                  <a:schemeClr val="tx1"/>
                </a:solidFill>
                <a:latin typeface="Bell MT" panose="02020503060305020303" pitchFamily="18" charset="0"/>
              </a:rPr>
              <a:t>., J. (Eds.) Jessica </a:t>
            </a:r>
            <a:r>
              <a:rPr lang="nb-NO" altLang="nb-NO" sz="2014" b="1" dirty="0" err="1">
                <a:solidFill>
                  <a:schemeClr val="tx1"/>
                </a:solidFill>
                <a:latin typeface="Bell MT" panose="02020503060305020303" pitchFamily="18" charset="0"/>
              </a:rPr>
              <a:t>Kingsley</a:t>
            </a:r>
            <a:r>
              <a:rPr lang="nb-NO" altLang="nb-NO" sz="2014" b="1" dirty="0">
                <a:solidFill>
                  <a:schemeClr val="tx1"/>
                </a:solidFill>
                <a:latin typeface="Bell MT" panose="02020503060305020303" pitchFamily="18" charset="0"/>
              </a:rPr>
              <a:t> Publishers, London and Philadelphia. </a:t>
            </a:r>
            <a:r>
              <a:rPr lang="nb-NO" altLang="nb-NO" sz="2014" b="1" dirty="0" err="1">
                <a:solidFill>
                  <a:schemeClr val="tx1"/>
                </a:solidFill>
                <a:latin typeface="Bell MT" panose="02020503060305020303" pitchFamily="18" charset="0"/>
              </a:rPr>
              <a:t>Pp</a:t>
            </a:r>
            <a:r>
              <a:rPr lang="nb-NO" altLang="nb-NO" sz="2014" b="1" dirty="0">
                <a:solidFill>
                  <a:schemeClr val="tx1"/>
                </a:solidFill>
                <a:latin typeface="Bell MT" panose="02020503060305020303" pitchFamily="18" charset="0"/>
              </a:rPr>
              <a:t>- 269-291.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nb-NO" altLang="nb-NO" sz="2014" b="1" dirty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nb-NO" altLang="nb-NO" sz="2014" b="1" dirty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nb-NO" altLang="nb-NO" sz="1726" b="1" dirty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nb-NO" altLang="nb-NO" sz="1726" b="1" dirty="0">
              <a:solidFill>
                <a:schemeClr val="tx2">
                  <a:lumMod val="65000"/>
                  <a:lumOff val="35000"/>
                </a:schemeClr>
              </a:solidFill>
              <a:latin typeface="Bell MT" panose="02020503060305020303" pitchFamily="18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nb-NO" altLang="nb-NO" sz="1726" b="1" dirty="0">
              <a:solidFill>
                <a:schemeClr val="tx2">
                  <a:lumMod val="65000"/>
                  <a:lumOff val="35000"/>
                </a:schemeClr>
              </a:solidFill>
              <a:latin typeface="Bell MT" panose="02020503060305020303" pitchFamily="18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nb-NO" altLang="nb-NO" sz="1726" b="1" dirty="0">
              <a:solidFill>
                <a:schemeClr val="tx2">
                  <a:lumMod val="65000"/>
                  <a:lumOff val="35000"/>
                </a:schemeClr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133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B9BB60F-BE6D-44F3-8F34-EE56CFC97FF4}"/>
              </a:ext>
            </a:extLst>
          </p:cNvPr>
          <p:cNvSpPr/>
          <p:nvPr/>
        </p:nvSpPr>
        <p:spPr>
          <a:xfrm>
            <a:off x="1335505" y="405825"/>
            <a:ext cx="14173200" cy="8459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nb-NO" altLang="nb-NO" sz="2014" b="1" dirty="0">
                <a:solidFill>
                  <a:schemeClr val="tx2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 </a:t>
            </a:r>
          </a:p>
          <a:p>
            <a:pPr>
              <a:spcBef>
                <a:spcPct val="0"/>
              </a:spcBef>
              <a:defRPr/>
            </a:pPr>
            <a:r>
              <a:rPr lang="nb-NO" altLang="nb-NO" sz="2010" b="1" dirty="0">
                <a:latin typeface="Bell MT" panose="02020503060305020303" pitchFamily="18" charset="0"/>
              </a:rPr>
              <a:t>Kvam, M. T., Lømo, B., &amp; Tjersland, O. A. (2019). </a:t>
            </a:r>
            <a:r>
              <a:rPr lang="en-US" sz="2010" b="1" dirty="0">
                <a:latin typeface="Bell MT" panose="02020503060305020303" pitchFamily="18" charset="0"/>
              </a:rPr>
              <a:t>Braving the Elements: Ambivalence as Opportunities for Change in Individual 	Psychotherapy With Men Using Intimate Partner Violence. </a:t>
            </a:r>
            <a:r>
              <a:rPr lang="nb-NO" sz="2010" b="1" dirty="0" err="1">
                <a:latin typeface="Bell MT" panose="02020503060305020303" pitchFamily="18" charset="0"/>
              </a:rPr>
              <a:t>Frontiers</a:t>
            </a:r>
            <a:r>
              <a:rPr lang="nb-NO" sz="2010" b="1" dirty="0">
                <a:latin typeface="Bell MT" panose="02020503060305020303" pitchFamily="18" charset="0"/>
              </a:rPr>
              <a:t> in </a:t>
            </a:r>
            <a:r>
              <a:rPr lang="nb-NO" sz="2010" b="1" dirty="0" err="1">
                <a:latin typeface="Bell MT" panose="02020503060305020303" pitchFamily="18" charset="0"/>
              </a:rPr>
              <a:t>Psychology</a:t>
            </a:r>
            <a:r>
              <a:rPr lang="nb-NO" sz="2010" b="1" dirty="0">
                <a:latin typeface="Bell MT" panose="02020503060305020303" pitchFamily="18" charset="0"/>
              </a:rPr>
              <a:t>, 10. 1693. 	doi:10.3389/fpsyg.2019.01693</a:t>
            </a:r>
          </a:p>
          <a:p>
            <a:pPr>
              <a:spcBef>
                <a:spcPct val="0"/>
              </a:spcBef>
              <a:defRPr/>
            </a:pPr>
            <a:endParaRPr lang="nb-NO" altLang="nb-NO" sz="2014" b="1" dirty="0">
              <a:latin typeface="Bell MT" panose="02020503060305020303" pitchFamily="18" charset="0"/>
            </a:endParaRPr>
          </a:p>
          <a:p>
            <a:pPr eaLnBrk="0" hangingPunct="0">
              <a:spcBef>
                <a:spcPct val="0"/>
              </a:spcBef>
              <a:defRPr/>
            </a:pPr>
            <a:r>
              <a:rPr lang="en-US" sz="2014" b="1" dirty="0">
                <a:latin typeface="Bell MT" panose="02020503060305020303" pitchFamily="18" charset="0"/>
              </a:rPr>
              <a:t>Lømo, B., </a:t>
            </a:r>
            <a:r>
              <a:rPr lang="en-US" sz="2014" b="1" dirty="0" err="1">
                <a:latin typeface="Bell MT" panose="02020503060305020303" pitchFamily="18" charset="0"/>
              </a:rPr>
              <a:t>Haavind</a:t>
            </a:r>
            <a:r>
              <a:rPr lang="en-US" sz="2014" b="1" dirty="0">
                <a:latin typeface="Bell MT" panose="02020503060305020303" pitchFamily="18" charset="0"/>
              </a:rPr>
              <a:t>, H., &amp; Tjersland, O. A. (2018). From Resistance to Invitations: How Men Voluntarily in Therapy for 	Intimate Partner Violence May Contribute to the Development of a Working Alliance. Journal of Interpersonal 	Violence, 33(16), 2579-2601. doi:10.1177/0886260516628290</a:t>
            </a:r>
            <a:endParaRPr lang="nb-NO" sz="2014" b="1" dirty="0">
              <a:latin typeface="Bell MT" panose="02020503060305020303" pitchFamily="18" charset="0"/>
            </a:endParaRPr>
          </a:p>
          <a:p>
            <a:pPr eaLnBrk="0" hangingPunct="0">
              <a:spcBef>
                <a:spcPct val="0"/>
              </a:spcBef>
              <a:defRPr/>
            </a:pPr>
            <a:endParaRPr lang="nb-NO" sz="2014" b="1" dirty="0">
              <a:latin typeface="Bell MT" panose="02020503060305020303" pitchFamily="18" charset="0"/>
            </a:endParaRPr>
          </a:p>
          <a:p>
            <a:pPr eaLnBrk="0" hangingPunct="0">
              <a:spcBef>
                <a:spcPct val="0"/>
              </a:spcBef>
              <a:defRPr/>
            </a:pPr>
            <a:r>
              <a:rPr lang="nb-NO" sz="2014" b="1" dirty="0">
                <a:latin typeface="Bell MT" panose="02020503060305020303" pitchFamily="18" charset="0"/>
              </a:rPr>
              <a:t>Lømo, B. (2018). Alliance </a:t>
            </a:r>
            <a:r>
              <a:rPr lang="nb-NO" sz="2014" b="1" dirty="0" err="1">
                <a:latin typeface="Bell MT" panose="02020503060305020303" pitchFamily="18" charset="0"/>
              </a:rPr>
              <a:t>formation</a:t>
            </a:r>
            <a:r>
              <a:rPr lang="nb-NO" sz="2014" b="1" dirty="0">
                <a:latin typeface="Bell MT" panose="02020503060305020303" pitchFamily="18" charset="0"/>
              </a:rPr>
              <a:t> and </a:t>
            </a:r>
            <a:r>
              <a:rPr lang="nb-NO" sz="2014" b="1" dirty="0" err="1">
                <a:latin typeface="Bell MT" panose="02020503060305020303" pitchFamily="18" charset="0"/>
              </a:rPr>
              <a:t>change</a:t>
            </a:r>
            <a:r>
              <a:rPr lang="nb-NO" sz="2014" b="1" dirty="0">
                <a:latin typeface="Bell MT" panose="02020503060305020303" pitchFamily="18" charset="0"/>
              </a:rPr>
              <a:t> in </a:t>
            </a:r>
            <a:r>
              <a:rPr lang="nb-NO" sz="2014" b="1" dirty="0" err="1">
                <a:latin typeface="Bell MT" panose="02020503060305020303" pitchFamily="18" charset="0"/>
              </a:rPr>
              <a:t>psychotherapy</a:t>
            </a:r>
            <a:r>
              <a:rPr lang="nb-NO" sz="2014" b="1" dirty="0">
                <a:latin typeface="Bell MT" panose="02020503060305020303" pitchFamily="18" charset="0"/>
              </a:rPr>
              <a:t> </a:t>
            </a:r>
            <a:r>
              <a:rPr lang="nb-NO" sz="2014" b="1" dirty="0" err="1">
                <a:latin typeface="Bell MT" panose="02020503060305020303" pitchFamily="18" charset="0"/>
              </a:rPr>
              <a:t>with</a:t>
            </a:r>
            <a:r>
              <a:rPr lang="nb-NO" sz="2014" b="1" dirty="0">
                <a:latin typeface="Bell MT" panose="02020503060305020303" pitchFamily="18" charset="0"/>
              </a:rPr>
              <a:t> men </a:t>
            </a:r>
            <a:r>
              <a:rPr lang="nb-NO" sz="2014" b="1" dirty="0" err="1">
                <a:latin typeface="Bell MT" panose="02020503060305020303" pitchFamily="18" charset="0"/>
              </a:rPr>
              <a:t>perpetrating</a:t>
            </a:r>
            <a:r>
              <a:rPr lang="nb-NO" sz="2014" b="1" dirty="0">
                <a:latin typeface="Bell MT" panose="02020503060305020303" pitchFamily="18" charset="0"/>
              </a:rPr>
              <a:t> </a:t>
            </a:r>
            <a:r>
              <a:rPr lang="nb-NO" sz="2014" b="1" dirty="0" err="1">
                <a:latin typeface="Bell MT" panose="02020503060305020303" pitchFamily="18" charset="0"/>
              </a:rPr>
              <a:t>violence</a:t>
            </a:r>
            <a:r>
              <a:rPr lang="nb-NO" sz="2014" b="1" dirty="0">
                <a:latin typeface="Bell MT" panose="02020503060305020303" pitchFamily="18" charset="0"/>
              </a:rPr>
              <a:t> </a:t>
            </a:r>
            <a:r>
              <a:rPr lang="nb-NO" sz="2014" b="1" dirty="0" err="1">
                <a:latin typeface="Bell MT" panose="02020503060305020303" pitchFamily="18" charset="0"/>
              </a:rPr>
              <a:t>against</a:t>
            </a:r>
            <a:r>
              <a:rPr lang="nb-NO" sz="2014" b="1" dirty="0">
                <a:latin typeface="Bell MT" panose="02020503060305020303" pitchFamily="18" charset="0"/>
              </a:rPr>
              <a:t> </a:t>
            </a:r>
            <a:r>
              <a:rPr lang="nb-NO" sz="2014" b="1" dirty="0" err="1">
                <a:latin typeface="Bell MT" panose="02020503060305020303" pitchFamily="18" charset="0"/>
              </a:rPr>
              <a:t>their</a:t>
            </a:r>
            <a:r>
              <a:rPr lang="nb-NO" sz="2014" b="1" dirty="0">
                <a:latin typeface="Bell MT" panose="02020503060305020303" pitchFamily="18" charset="0"/>
              </a:rPr>
              <a:t> </a:t>
            </a:r>
            <a:r>
              <a:rPr lang="nb-NO" sz="2014" b="1" dirty="0" err="1">
                <a:latin typeface="Bell MT" panose="02020503060305020303" pitchFamily="18" charset="0"/>
              </a:rPr>
              <a:t>female</a:t>
            </a:r>
            <a:r>
              <a:rPr lang="nb-NO" sz="2014" b="1" dirty="0">
                <a:latin typeface="Bell MT" panose="02020503060305020303" pitchFamily="18" charset="0"/>
              </a:rPr>
              <a:t> 	partners. Universitetet i Oslo. (Doktorgradsavhandling).</a:t>
            </a:r>
          </a:p>
          <a:p>
            <a:pPr eaLnBrk="0" hangingPunct="0">
              <a:spcBef>
                <a:spcPct val="0"/>
              </a:spcBef>
              <a:defRPr/>
            </a:pPr>
            <a:endParaRPr lang="nb-NO" sz="2014" b="1" dirty="0">
              <a:latin typeface="Bell MT" panose="02020503060305020303" pitchFamily="18" charset="0"/>
            </a:endParaRPr>
          </a:p>
          <a:p>
            <a:pPr eaLnBrk="0" hangingPunct="0">
              <a:spcBef>
                <a:spcPct val="0"/>
              </a:spcBef>
              <a:defRPr/>
            </a:pPr>
            <a:r>
              <a:rPr lang="nb-NO" sz="2014" b="1" dirty="0">
                <a:latin typeface="Bell MT" panose="02020503060305020303" pitchFamily="18" charset="0"/>
              </a:rPr>
              <a:t>Lømo, B. Haavind, H., &amp; Tjersland (2019). </a:t>
            </a:r>
            <a:r>
              <a:rPr lang="en-US" sz="2014" b="1" dirty="0">
                <a:latin typeface="Bell MT" panose="02020503060305020303" pitchFamily="18" charset="0"/>
              </a:rPr>
              <a:t>Finding a Common Ground: Therapist Responsiveness to Male Clients Who Have 	Acted Violently Against Their Female Partner First Published July 16, 2019 Research Article  	https://doi.org/10.1177/0886260519862271</a:t>
            </a:r>
            <a:endParaRPr lang="nb-NO" sz="2014" b="1" dirty="0">
              <a:latin typeface="Bell MT" panose="02020503060305020303" pitchFamily="18" charset="0"/>
            </a:endParaRPr>
          </a:p>
          <a:p>
            <a:pPr eaLnBrk="0" hangingPunct="0">
              <a:spcBef>
                <a:spcPct val="0"/>
              </a:spcBef>
              <a:defRPr/>
            </a:pPr>
            <a:endParaRPr lang="nb-NO" sz="2014" b="1" dirty="0">
              <a:latin typeface="Bell MT" panose="02020503060305020303" pitchFamily="18" charset="0"/>
            </a:endParaRPr>
          </a:p>
          <a:p>
            <a:pPr eaLnBrk="0" hangingPunct="0">
              <a:spcBef>
                <a:spcPct val="0"/>
              </a:spcBef>
              <a:defRPr/>
            </a:pPr>
            <a:r>
              <a:rPr lang="nb-NO" sz="2014" b="1" dirty="0">
                <a:latin typeface="Bell MT" panose="02020503060305020303" pitchFamily="18" charset="0"/>
              </a:rPr>
              <a:t>Mohaupt, H., &amp; Duckert, F. (2016): Parental </a:t>
            </a:r>
            <a:r>
              <a:rPr lang="nb-NO" sz="2014" b="1" dirty="0" err="1">
                <a:latin typeface="Bell MT" panose="02020503060305020303" pitchFamily="18" charset="0"/>
              </a:rPr>
              <a:t>reflective</a:t>
            </a:r>
            <a:r>
              <a:rPr lang="nb-NO" sz="2014" b="1" dirty="0">
                <a:latin typeface="Bell MT" panose="02020503060305020303" pitchFamily="18" charset="0"/>
              </a:rPr>
              <a:t> </a:t>
            </a:r>
            <a:r>
              <a:rPr lang="nb-NO" sz="2014" b="1" dirty="0" err="1">
                <a:latin typeface="Bell MT" panose="02020503060305020303" pitchFamily="18" charset="0"/>
              </a:rPr>
              <a:t>functioning</a:t>
            </a:r>
            <a:r>
              <a:rPr lang="nb-NO" sz="2014" b="1" dirty="0">
                <a:latin typeface="Bell MT" panose="02020503060305020303" pitchFamily="18" charset="0"/>
              </a:rPr>
              <a:t> in </a:t>
            </a:r>
            <a:r>
              <a:rPr lang="nb-NO" sz="2014" b="1" dirty="0" err="1">
                <a:latin typeface="Bell MT" panose="02020503060305020303" pitchFamily="18" charset="0"/>
              </a:rPr>
              <a:t>fathers</a:t>
            </a:r>
            <a:r>
              <a:rPr lang="nb-NO" sz="2014" b="1" dirty="0">
                <a:latin typeface="Bell MT" panose="02020503060305020303" pitchFamily="18" charset="0"/>
              </a:rPr>
              <a:t> </a:t>
            </a:r>
            <a:r>
              <a:rPr lang="nb-NO" sz="2014" b="1" dirty="0" err="1">
                <a:latin typeface="Bell MT" panose="02020503060305020303" pitchFamily="18" charset="0"/>
              </a:rPr>
              <a:t>who</a:t>
            </a:r>
            <a:r>
              <a:rPr lang="nb-NO" sz="2014" b="1" dirty="0">
                <a:latin typeface="Bell MT" panose="02020503060305020303" pitchFamily="18" charset="0"/>
              </a:rPr>
              <a:t> </a:t>
            </a:r>
            <a:r>
              <a:rPr lang="nb-NO" sz="2014" b="1" dirty="0" err="1">
                <a:latin typeface="Bell MT" panose="02020503060305020303" pitchFamily="18" charset="0"/>
              </a:rPr>
              <a:t>use</a:t>
            </a:r>
            <a:r>
              <a:rPr lang="nb-NO" sz="2014" b="1" dirty="0">
                <a:latin typeface="Bell MT" panose="02020503060305020303" pitchFamily="18" charset="0"/>
              </a:rPr>
              <a:t> </a:t>
            </a:r>
            <a:r>
              <a:rPr lang="nb-NO" sz="2014" b="1" dirty="0" err="1">
                <a:latin typeface="Bell MT" panose="02020503060305020303" pitchFamily="18" charset="0"/>
              </a:rPr>
              <a:t>intimate</a:t>
            </a:r>
            <a:r>
              <a:rPr lang="nb-NO" sz="2014" b="1" dirty="0">
                <a:latin typeface="Bell MT" panose="02020503060305020303" pitchFamily="18" charset="0"/>
              </a:rPr>
              <a:t> partner </a:t>
            </a:r>
            <a:r>
              <a:rPr lang="nb-NO" sz="2014" b="1" dirty="0" err="1">
                <a:latin typeface="Bell MT" panose="02020503060305020303" pitchFamily="18" charset="0"/>
              </a:rPr>
              <a:t>violence</a:t>
            </a:r>
            <a:r>
              <a:rPr lang="nb-NO" sz="2014" b="1" dirty="0">
                <a:latin typeface="Bell MT" panose="02020503060305020303" pitchFamily="18" charset="0"/>
              </a:rPr>
              <a:t>: </a:t>
            </a:r>
            <a:r>
              <a:rPr lang="nb-NO" sz="2014" b="1" dirty="0" err="1">
                <a:latin typeface="Bell MT" panose="02020503060305020303" pitchFamily="18" charset="0"/>
              </a:rPr>
              <a:t>Findings</a:t>
            </a:r>
            <a:r>
              <a:rPr lang="nb-NO" sz="2014" b="1" dirty="0">
                <a:latin typeface="Bell MT" panose="02020503060305020303" pitchFamily="18" charset="0"/>
              </a:rPr>
              <a:t> 	from a Norwegian </a:t>
            </a:r>
            <a:r>
              <a:rPr lang="nb-NO" sz="2014" b="1" dirty="0" err="1">
                <a:latin typeface="Bell MT" panose="02020503060305020303" pitchFamily="18" charset="0"/>
              </a:rPr>
              <a:t>clinical</a:t>
            </a:r>
            <a:r>
              <a:rPr lang="nb-NO" sz="2014" b="1" dirty="0">
                <a:latin typeface="Bell MT" panose="02020503060305020303" pitchFamily="18" charset="0"/>
              </a:rPr>
              <a:t> sample. Nordic </a:t>
            </a:r>
            <a:r>
              <a:rPr lang="nb-NO" sz="2014" b="1" dirty="0" err="1">
                <a:latin typeface="Bell MT" panose="02020503060305020303" pitchFamily="18" charset="0"/>
              </a:rPr>
              <a:t>Psychology</a:t>
            </a:r>
            <a:r>
              <a:rPr lang="nb-NO" sz="2014" b="1" dirty="0">
                <a:latin typeface="Bell MT" panose="02020503060305020303" pitchFamily="18" charset="0"/>
              </a:rPr>
              <a:t>, 68(4), 1-15. DOI:10.1080/19012276.2016.1162107</a:t>
            </a:r>
          </a:p>
          <a:p>
            <a:pPr eaLnBrk="0" hangingPunct="0">
              <a:spcBef>
                <a:spcPct val="0"/>
              </a:spcBef>
              <a:defRPr/>
            </a:pPr>
            <a:endParaRPr lang="nb-NO" sz="2014" b="1" dirty="0">
              <a:latin typeface="Bell MT" panose="02020503060305020303" pitchFamily="18" charset="0"/>
            </a:endParaRPr>
          </a:p>
          <a:p>
            <a:pPr eaLnBrk="0" hangingPunct="0">
              <a:spcBef>
                <a:spcPct val="0"/>
              </a:spcBef>
              <a:defRPr/>
            </a:pPr>
            <a:r>
              <a:rPr lang="nb-NO" sz="2014" b="1" dirty="0">
                <a:latin typeface="Bell MT" panose="02020503060305020303" pitchFamily="18" charset="0"/>
              </a:rPr>
              <a:t>Mohaupt, H., Duckert, F., &amp; Askeland, I.R. (2019): How do men in </a:t>
            </a:r>
            <a:r>
              <a:rPr lang="nb-NO" sz="2014" b="1" dirty="0" err="1">
                <a:latin typeface="Bell MT" panose="02020503060305020303" pitchFamily="18" charset="0"/>
              </a:rPr>
              <a:t>treatment</a:t>
            </a:r>
            <a:r>
              <a:rPr lang="nb-NO" sz="2014" b="1" dirty="0">
                <a:latin typeface="Bell MT" panose="02020503060305020303" pitchFamily="18" charset="0"/>
              </a:rPr>
              <a:t> for </a:t>
            </a:r>
            <a:r>
              <a:rPr lang="nb-NO" sz="2014" b="1" dirty="0" err="1">
                <a:latin typeface="Bell MT" panose="02020503060305020303" pitchFamily="18" charset="0"/>
              </a:rPr>
              <a:t>intimate</a:t>
            </a:r>
            <a:r>
              <a:rPr lang="nb-NO" sz="2014" b="1" dirty="0">
                <a:latin typeface="Bell MT" panose="02020503060305020303" pitchFamily="18" charset="0"/>
              </a:rPr>
              <a:t> partner </a:t>
            </a:r>
            <a:r>
              <a:rPr lang="nb-NO" sz="2014" b="1" dirty="0" err="1">
                <a:latin typeface="Bell MT" panose="02020503060305020303" pitchFamily="18" charset="0"/>
              </a:rPr>
              <a:t>violence</a:t>
            </a:r>
            <a:r>
              <a:rPr lang="nb-NO" sz="2014" b="1" dirty="0">
                <a:latin typeface="Bell MT" panose="02020503060305020303" pitchFamily="18" charset="0"/>
              </a:rPr>
              <a:t> </a:t>
            </a:r>
            <a:r>
              <a:rPr lang="nb-NO" sz="2014" b="1" dirty="0" err="1">
                <a:latin typeface="Bell MT" panose="02020503060305020303" pitchFamily="18" charset="0"/>
              </a:rPr>
              <a:t>experience</a:t>
            </a:r>
            <a:r>
              <a:rPr lang="nb-NO" sz="2014" b="1" dirty="0">
                <a:latin typeface="Bell MT" panose="02020503060305020303" pitchFamily="18" charset="0"/>
              </a:rPr>
              <a:t> 	</a:t>
            </a:r>
            <a:r>
              <a:rPr lang="nb-NO" sz="2014" b="1" dirty="0" err="1">
                <a:latin typeface="Bell MT" panose="02020503060305020303" pitchFamily="18" charset="0"/>
              </a:rPr>
              <a:t>parenting</a:t>
            </a:r>
            <a:r>
              <a:rPr lang="nb-NO" sz="2014" b="1" dirty="0">
                <a:latin typeface="Bell MT" panose="02020503060305020303" pitchFamily="18" charset="0"/>
              </a:rPr>
              <a:t> </a:t>
            </a:r>
            <a:r>
              <a:rPr lang="nb-NO" sz="2014" b="1" dirty="0" err="1">
                <a:latin typeface="Bell MT" panose="02020503060305020303" pitchFamily="18" charset="0"/>
              </a:rPr>
              <a:t>their</a:t>
            </a:r>
            <a:r>
              <a:rPr lang="nb-NO" sz="2014" b="1" dirty="0">
                <a:latin typeface="Bell MT" panose="02020503060305020303" pitchFamily="18" charset="0"/>
              </a:rPr>
              <a:t> </a:t>
            </a:r>
            <a:r>
              <a:rPr lang="nb-NO" sz="2014" b="1" dirty="0" err="1">
                <a:latin typeface="Bell MT" panose="02020503060305020303" pitchFamily="18" charset="0"/>
              </a:rPr>
              <a:t>young</a:t>
            </a:r>
            <a:r>
              <a:rPr lang="nb-NO" sz="2014" b="1" dirty="0">
                <a:latin typeface="Bell MT" panose="02020503060305020303" pitchFamily="18" charset="0"/>
              </a:rPr>
              <a:t> </a:t>
            </a:r>
            <a:r>
              <a:rPr lang="nb-NO" sz="2014" b="1" dirty="0" err="1">
                <a:latin typeface="Bell MT" panose="02020503060305020303" pitchFamily="18" charset="0"/>
              </a:rPr>
              <a:t>child</a:t>
            </a:r>
            <a:r>
              <a:rPr lang="nb-NO" sz="2014" b="1" dirty="0">
                <a:latin typeface="Bell MT" panose="02020503060305020303" pitchFamily="18" charset="0"/>
              </a:rPr>
              <a:t>? A </a:t>
            </a:r>
            <a:r>
              <a:rPr lang="nb-NO" sz="2014" b="1" dirty="0" err="1">
                <a:latin typeface="Bell MT" panose="02020503060305020303" pitchFamily="18" charset="0"/>
              </a:rPr>
              <a:t>descriptive</a:t>
            </a:r>
            <a:r>
              <a:rPr lang="nb-NO" sz="2014" b="1" dirty="0">
                <a:latin typeface="Bell MT" panose="02020503060305020303" pitchFamily="18" charset="0"/>
              </a:rPr>
              <a:t> </a:t>
            </a:r>
            <a:r>
              <a:rPr lang="nb-NO" sz="2014" b="1" dirty="0" err="1">
                <a:latin typeface="Bell MT" panose="02020503060305020303" pitchFamily="18" charset="0"/>
              </a:rPr>
              <a:t>phenomenological</a:t>
            </a:r>
            <a:r>
              <a:rPr lang="nb-NO" sz="2014" b="1" dirty="0">
                <a:latin typeface="Bell MT" panose="02020503060305020303" pitchFamily="18" charset="0"/>
              </a:rPr>
              <a:t> </a:t>
            </a:r>
            <a:r>
              <a:rPr lang="nb-NO" sz="2014" b="1" dirty="0" err="1">
                <a:latin typeface="Bell MT" panose="02020503060305020303" pitchFamily="18" charset="0"/>
              </a:rPr>
              <a:t>analysis</a:t>
            </a:r>
            <a:r>
              <a:rPr lang="nb-NO" sz="2014" b="1" dirty="0">
                <a:latin typeface="Bell MT" panose="02020503060305020303" pitchFamily="18" charset="0"/>
              </a:rPr>
              <a:t>. Journal </a:t>
            </a:r>
            <a:r>
              <a:rPr lang="nb-NO" sz="2014" b="1" dirty="0" err="1">
                <a:latin typeface="Bell MT" panose="02020503060305020303" pitchFamily="18" charset="0"/>
              </a:rPr>
              <a:t>of</a:t>
            </a:r>
            <a:r>
              <a:rPr lang="nb-NO" sz="2014" b="1" dirty="0">
                <a:latin typeface="Bell MT" panose="02020503060305020303" pitchFamily="18" charset="0"/>
              </a:rPr>
              <a:t> Family Violence, </a:t>
            </a:r>
          </a:p>
          <a:p>
            <a:pPr eaLnBrk="0" hangingPunct="0">
              <a:spcBef>
                <a:spcPct val="0"/>
              </a:spcBef>
              <a:defRPr/>
            </a:pPr>
            <a:r>
              <a:rPr lang="nb-NO" sz="2014" b="1" dirty="0">
                <a:latin typeface="Bell MT" panose="02020503060305020303" pitchFamily="18" charset="0"/>
              </a:rPr>
              <a:t>	DOI: 10.1007/s10896-019-00083-x</a:t>
            </a:r>
          </a:p>
          <a:p>
            <a:pPr eaLnBrk="0" hangingPunct="0">
              <a:spcBef>
                <a:spcPct val="0"/>
              </a:spcBef>
              <a:defRPr/>
            </a:pPr>
            <a:endParaRPr lang="nb-NO" sz="2014" b="1" dirty="0">
              <a:latin typeface="Bell MT" panose="02020503060305020303" pitchFamily="18" charset="0"/>
            </a:endParaRPr>
          </a:p>
          <a:p>
            <a:pPr eaLnBrk="0" hangingPunct="0">
              <a:spcBef>
                <a:spcPct val="0"/>
              </a:spcBef>
              <a:defRPr/>
            </a:pPr>
            <a:r>
              <a:rPr lang="nb-NO" sz="2014" b="1" dirty="0">
                <a:latin typeface="Bell MT" panose="02020503060305020303" pitchFamily="18" charset="0"/>
              </a:rPr>
              <a:t>Mohaupt, H., Duckert, F., &amp; Askeland, I.R. (</a:t>
            </a:r>
            <a:r>
              <a:rPr lang="nb-NO" sz="2014" b="1" dirty="0" err="1">
                <a:latin typeface="Bell MT" panose="02020503060305020303" pitchFamily="18" charset="0"/>
              </a:rPr>
              <a:t>submitted</a:t>
            </a:r>
            <a:r>
              <a:rPr lang="nb-NO" sz="2014" b="1" dirty="0">
                <a:latin typeface="Bell MT" panose="02020503060305020303" pitchFamily="18" charset="0"/>
              </a:rPr>
              <a:t>): How </a:t>
            </a:r>
            <a:r>
              <a:rPr lang="nb-NO" sz="2014" b="1" dirty="0" err="1">
                <a:latin typeface="Bell MT" panose="02020503060305020303" pitchFamily="18" charset="0"/>
              </a:rPr>
              <a:t>does</a:t>
            </a:r>
            <a:r>
              <a:rPr lang="nb-NO" sz="2014" b="1" dirty="0">
                <a:latin typeface="Bell MT" panose="02020503060305020303" pitchFamily="18" charset="0"/>
              </a:rPr>
              <a:t> the </a:t>
            </a:r>
            <a:r>
              <a:rPr lang="nb-NO" sz="2014" b="1" dirty="0" err="1">
                <a:latin typeface="Bell MT" panose="02020503060305020303" pitchFamily="18" charset="0"/>
              </a:rPr>
              <a:t>experience</a:t>
            </a:r>
            <a:r>
              <a:rPr lang="nb-NO" sz="2014" b="1" dirty="0">
                <a:latin typeface="Bell MT" panose="02020503060305020303" pitchFamily="18" charset="0"/>
              </a:rPr>
              <a:t> </a:t>
            </a:r>
            <a:r>
              <a:rPr lang="nb-NO" sz="2014" b="1" dirty="0" err="1">
                <a:latin typeface="Bell MT" panose="02020503060305020303" pitchFamily="18" charset="0"/>
              </a:rPr>
              <a:t>of</a:t>
            </a:r>
            <a:r>
              <a:rPr lang="nb-NO" sz="2014" b="1" dirty="0">
                <a:latin typeface="Bell MT" panose="02020503060305020303" pitchFamily="18" charset="0"/>
              </a:rPr>
              <a:t> </a:t>
            </a:r>
            <a:r>
              <a:rPr lang="nb-NO" sz="2014" b="1" dirty="0" err="1">
                <a:latin typeface="Bell MT" panose="02020503060305020303" pitchFamily="18" charset="0"/>
              </a:rPr>
              <a:t>being</a:t>
            </a:r>
            <a:r>
              <a:rPr lang="nb-NO" sz="2014" b="1" dirty="0">
                <a:latin typeface="Bell MT" panose="02020503060305020303" pitchFamily="18" charset="0"/>
              </a:rPr>
              <a:t> </a:t>
            </a:r>
            <a:r>
              <a:rPr lang="nb-NO" sz="2014" b="1" dirty="0" err="1">
                <a:latin typeface="Bell MT" panose="02020503060305020303" pitchFamily="18" charset="0"/>
              </a:rPr>
              <a:t>parented</a:t>
            </a:r>
            <a:r>
              <a:rPr lang="nb-NO" sz="2014" b="1" dirty="0">
                <a:latin typeface="Bell MT" panose="02020503060305020303" pitchFamily="18" charset="0"/>
              </a:rPr>
              <a:t> </a:t>
            </a:r>
            <a:r>
              <a:rPr lang="nb-NO" sz="2014" b="1" dirty="0" err="1">
                <a:latin typeface="Bell MT" panose="02020503060305020303" pitchFamily="18" charset="0"/>
              </a:rPr>
              <a:t>relate</a:t>
            </a:r>
            <a:r>
              <a:rPr lang="nb-NO" sz="2014" b="1" dirty="0">
                <a:latin typeface="Bell MT" panose="02020503060305020303" pitchFamily="18" charset="0"/>
              </a:rPr>
              <a:t> to the </a:t>
            </a:r>
            <a:r>
              <a:rPr lang="nb-NO" sz="2014" b="1" dirty="0" err="1">
                <a:latin typeface="Bell MT" panose="02020503060305020303" pitchFamily="18" charset="0"/>
              </a:rPr>
              <a:t>parenting</a:t>
            </a:r>
            <a:r>
              <a:rPr lang="nb-NO" sz="2014" b="1" dirty="0">
                <a:latin typeface="Bell MT" panose="02020503060305020303" pitchFamily="18" charset="0"/>
              </a:rPr>
              <a:t>-	</a:t>
            </a:r>
            <a:r>
              <a:rPr lang="nb-NO" sz="2014" b="1" dirty="0" err="1">
                <a:latin typeface="Bell MT" panose="02020503060305020303" pitchFamily="18" charset="0"/>
              </a:rPr>
              <a:t>experience</a:t>
            </a:r>
            <a:r>
              <a:rPr lang="nb-NO" sz="2014" b="1" dirty="0">
                <a:latin typeface="Bell MT" panose="02020503060305020303" pitchFamily="18" charset="0"/>
              </a:rPr>
              <a:t> </a:t>
            </a:r>
            <a:r>
              <a:rPr lang="nb-NO" sz="2014" b="1" dirty="0" err="1">
                <a:latin typeface="Bell MT" panose="02020503060305020303" pitchFamily="18" charset="0"/>
              </a:rPr>
              <a:t>of</a:t>
            </a:r>
            <a:r>
              <a:rPr lang="nb-NO" sz="2014" b="1" dirty="0">
                <a:latin typeface="Bell MT" panose="02020503060305020303" pitchFamily="18" charset="0"/>
              </a:rPr>
              <a:t> </a:t>
            </a:r>
            <a:r>
              <a:rPr lang="nb-NO" sz="2014" b="1" dirty="0" err="1">
                <a:latin typeface="Bell MT" panose="02020503060305020303" pitchFamily="18" charset="0"/>
              </a:rPr>
              <a:t>fathers</a:t>
            </a:r>
            <a:r>
              <a:rPr lang="nb-NO" sz="2014" b="1" dirty="0">
                <a:latin typeface="Bell MT" panose="02020503060305020303" pitchFamily="18" charset="0"/>
              </a:rPr>
              <a:t> in </a:t>
            </a:r>
            <a:r>
              <a:rPr lang="nb-NO" sz="2014" b="1" dirty="0" err="1">
                <a:latin typeface="Bell MT" panose="02020503060305020303" pitchFamily="18" charset="0"/>
              </a:rPr>
              <a:t>treatment</a:t>
            </a:r>
            <a:r>
              <a:rPr lang="nb-NO" sz="2014" b="1" dirty="0">
                <a:latin typeface="Bell MT" panose="02020503060305020303" pitchFamily="18" charset="0"/>
              </a:rPr>
              <a:t> for </a:t>
            </a:r>
            <a:r>
              <a:rPr lang="nb-NO" sz="2014" b="1" dirty="0" err="1">
                <a:latin typeface="Bell MT" panose="02020503060305020303" pitchFamily="18" charset="0"/>
              </a:rPr>
              <a:t>intimate</a:t>
            </a:r>
            <a:r>
              <a:rPr lang="nb-NO" sz="2014" b="1" dirty="0">
                <a:latin typeface="Bell MT" panose="02020503060305020303" pitchFamily="18" charset="0"/>
              </a:rPr>
              <a:t> partner </a:t>
            </a:r>
            <a:r>
              <a:rPr lang="nb-NO" sz="2014" b="1" dirty="0" err="1">
                <a:latin typeface="Bell MT" panose="02020503060305020303" pitchFamily="18" charset="0"/>
              </a:rPr>
              <a:t>violence</a:t>
            </a:r>
            <a:r>
              <a:rPr lang="nb-NO" sz="2014" b="1" dirty="0">
                <a:latin typeface="Bell MT" panose="02020503060305020303" pitchFamily="18" charset="0"/>
              </a:rPr>
              <a:t>? A </a:t>
            </a:r>
            <a:r>
              <a:rPr lang="nb-NO" sz="2014" b="1" dirty="0" err="1">
                <a:latin typeface="Bell MT" panose="02020503060305020303" pitchFamily="18" charset="0"/>
              </a:rPr>
              <a:t>phenomenological</a:t>
            </a:r>
            <a:r>
              <a:rPr lang="nb-NO" sz="2014" b="1" dirty="0">
                <a:latin typeface="Bell MT" panose="02020503060305020303" pitchFamily="18" charset="0"/>
              </a:rPr>
              <a:t> </a:t>
            </a:r>
            <a:r>
              <a:rPr lang="nb-NO" sz="2014" b="1" dirty="0" err="1">
                <a:latin typeface="Bell MT" panose="02020503060305020303" pitchFamily="18" charset="0"/>
              </a:rPr>
              <a:t>analysis</a:t>
            </a:r>
            <a:r>
              <a:rPr lang="nb-NO" sz="2014" b="1" dirty="0">
                <a:solidFill>
                  <a:schemeClr val="tx2">
                    <a:lumMod val="65000"/>
                    <a:lumOff val="35000"/>
                  </a:schemeClr>
                </a:solidFill>
                <a:latin typeface="Bell MT" panose="02020503060305020303" pitchFamily="18" charset="0"/>
              </a:rPr>
              <a:t>. </a:t>
            </a:r>
          </a:p>
          <a:p>
            <a:pPr eaLnBrk="0" hangingPunct="0">
              <a:spcBef>
                <a:spcPct val="0"/>
              </a:spcBef>
              <a:defRPr/>
            </a:pPr>
            <a:endParaRPr lang="nb-NO" sz="2014" b="1" dirty="0">
              <a:solidFill>
                <a:schemeClr val="tx2">
                  <a:lumMod val="65000"/>
                  <a:lumOff val="35000"/>
                </a:schemeClr>
              </a:solidFill>
              <a:latin typeface="Bell MT" panose="02020503060305020303" pitchFamily="18" charset="0"/>
            </a:endParaRPr>
          </a:p>
          <a:p>
            <a:pPr eaLnBrk="0" hangingPunct="0">
              <a:spcBef>
                <a:spcPct val="0"/>
              </a:spcBef>
              <a:defRPr/>
            </a:pPr>
            <a:endParaRPr lang="nb-NO" sz="2014" b="1" dirty="0">
              <a:solidFill>
                <a:schemeClr val="tx2">
                  <a:lumMod val="65000"/>
                  <a:lumOff val="35000"/>
                </a:schemeClr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435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tel 1"/>
          <p:cNvSpPr>
            <a:spLocks noGrp="1"/>
          </p:cNvSpPr>
          <p:nvPr>
            <p:ph type="title"/>
          </p:nvPr>
        </p:nvSpPr>
        <p:spPr>
          <a:xfrm>
            <a:off x="1944243" y="1149924"/>
            <a:ext cx="13681711" cy="799900"/>
          </a:xfrm>
        </p:spPr>
        <p:txBody>
          <a:bodyPr>
            <a:normAutofit/>
          </a:bodyPr>
          <a:lstStyle/>
          <a:p>
            <a:r>
              <a:rPr lang="nb-NO" altLang="nb-NO" sz="4400" b="0">
                <a:solidFill>
                  <a:srgbClr val="7030A0"/>
                </a:solidFill>
              </a:rPr>
              <a:t>Starten i </a:t>
            </a:r>
            <a:r>
              <a:rPr lang="nb-NO" altLang="nb-NO" sz="4400" b="0" err="1">
                <a:solidFill>
                  <a:srgbClr val="7030A0"/>
                </a:solidFill>
              </a:rPr>
              <a:t>atv</a:t>
            </a:r>
            <a:endParaRPr lang="nb-NO" altLang="nb-NO" sz="4400" b="0">
              <a:solidFill>
                <a:srgbClr val="7030A0"/>
              </a:solidFill>
            </a:endParaRPr>
          </a:p>
        </p:txBody>
      </p:sp>
      <p:sp>
        <p:nvSpPr>
          <p:cNvPr id="5123" name="Plassholder for innhold 2"/>
          <p:cNvSpPr>
            <a:spLocks noGrp="1"/>
          </p:cNvSpPr>
          <p:nvPr>
            <p:ph idx="1"/>
          </p:nvPr>
        </p:nvSpPr>
        <p:spPr>
          <a:xfrm>
            <a:off x="2465190" y="2380128"/>
            <a:ext cx="12894930" cy="6388515"/>
          </a:xfrm>
        </p:spPr>
        <p:txBody>
          <a:bodyPr/>
          <a:lstStyle/>
          <a:p>
            <a:pPr marL="0" indent="0">
              <a:buNone/>
            </a:pPr>
            <a:endParaRPr lang="nb-NO" altLang="nb-NO" dirty="0"/>
          </a:p>
          <a:p>
            <a:pPr marL="0" indent="0">
              <a:buNone/>
            </a:pPr>
            <a:r>
              <a:rPr lang="nb-NO" altLang="nb-NO" dirty="0">
                <a:latin typeface="Calibri" panose="020F0502020204030204" pitchFamily="34" charset="0"/>
              </a:rPr>
              <a:t>ATV startet som et viktig lite prosjekt i 1987, som overlevde gründerfasen, og som nå er blitt en ganske stor arbeidsplass for ca. 80 personer (and </a:t>
            </a:r>
            <a:r>
              <a:rPr lang="nb-NO" altLang="nb-NO" dirty="0" err="1">
                <a:latin typeface="Calibri" panose="020F0502020204030204" pitchFamily="34" charset="0"/>
              </a:rPr>
              <a:t>counting</a:t>
            </a:r>
            <a:r>
              <a:rPr lang="nb-NO" altLang="nb-NO" dirty="0">
                <a:latin typeface="Calibri" panose="020F0502020204030204" pitchFamily="34" charset="0"/>
              </a:rPr>
              <a:t>….)</a:t>
            </a:r>
          </a:p>
          <a:p>
            <a:pPr marL="0" indent="0">
              <a:buNone/>
            </a:pPr>
            <a:endParaRPr lang="nb-NO" altLang="nb-NO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nb-NO" altLang="nb-NO" dirty="0">
                <a:latin typeface="Calibri" panose="020F0502020204030204" pitchFamily="34" charset="0"/>
              </a:rPr>
              <a:t>Initiativtagerne:		Kristin Skjørten og Christian Magnus Falsen</a:t>
            </a:r>
          </a:p>
          <a:p>
            <a:pPr marL="0" indent="0">
              <a:buNone/>
            </a:pPr>
            <a:endParaRPr lang="nb-NO" altLang="nb-NO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nb-NO" altLang="nb-NO" dirty="0">
                <a:latin typeface="Calibri" panose="020F0502020204030204" pitchFamily="34" charset="0"/>
              </a:rPr>
              <a:t>Første styringsgruppe: 	Thor Kristian Island		Sigmund Karterud</a:t>
            </a:r>
          </a:p>
          <a:p>
            <a:pPr marL="0" indent="0">
              <a:buNone/>
            </a:pPr>
            <a:r>
              <a:rPr lang="nb-NO" altLang="nb-NO" dirty="0">
                <a:latin typeface="Calibri" panose="020F0502020204030204" pitchFamily="34" charset="0"/>
              </a:rPr>
              <a:t>			Kristin Skjørten		Chr Magnus Falsen</a:t>
            </a:r>
          </a:p>
          <a:p>
            <a:pPr marL="0" indent="0">
              <a:buNone/>
            </a:pPr>
            <a:endParaRPr lang="nb-NO" altLang="nb-NO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nb-NO" altLang="nb-NO" dirty="0">
              <a:latin typeface="Calibri" panose="020F0502020204030204" pitchFamily="34" charset="0"/>
            </a:endParaRPr>
          </a:p>
        </p:txBody>
      </p:sp>
      <p:pic>
        <p:nvPicPr>
          <p:cNvPr id="1026" name="Picture 1" descr="Atvlogobmputenmann">
            <a:extLst>
              <a:ext uri="{FF2B5EF4-FFF2-40B4-BE49-F238E27FC236}">
                <a16:creationId xmlns:a16="http://schemas.microsoft.com/office/drawing/2014/main" id="{C8FFD85F-F2FF-4F7C-88DE-8F7041750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609" y="6925235"/>
            <a:ext cx="2108015" cy="151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053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tel 1"/>
          <p:cNvSpPr>
            <a:spLocks noGrp="1"/>
          </p:cNvSpPr>
          <p:nvPr>
            <p:ph type="title"/>
          </p:nvPr>
        </p:nvSpPr>
        <p:spPr>
          <a:xfrm>
            <a:off x="1944243" y="1149924"/>
            <a:ext cx="13681711" cy="1001605"/>
          </a:xfrm>
        </p:spPr>
        <p:txBody>
          <a:bodyPr>
            <a:normAutofit/>
          </a:bodyPr>
          <a:lstStyle/>
          <a:p>
            <a:r>
              <a:rPr lang="nb-NO" altLang="nb-NO" sz="4400" b="0">
                <a:solidFill>
                  <a:srgbClr val="7030A0"/>
                </a:solidFill>
                <a:latin typeface="Calibri" panose="020F0502020204030204" pitchFamily="34" charset="0"/>
              </a:rPr>
              <a:t>ATV</a:t>
            </a:r>
          </a:p>
        </p:txBody>
      </p:sp>
      <p:sp>
        <p:nvSpPr>
          <p:cNvPr id="9219" name="Plassholder for innhold 2"/>
          <p:cNvSpPr>
            <a:spLocks noGrp="1"/>
          </p:cNvSpPr>
          <p:nvPr>
            <p:ph idx="1"/>
          </p:nvPr>
        </p:nvSpPr>
        <p:spPr>
          <a:xfrm>
            <a:off x="2362432" y="3017445"/>
            <a:ext cx="12789891" cy="5737498"/>
          </a:xfrm>
        </p:spPr>
        <p:txBody>
          <a:bodyPr/>
          <a:lstStyle/>
          <a:p>
            <a:pPr marL="657636" indent="-657636">
              <a:buFontTx/>
              <a:buChar char="•"/>
            </a:pPr>
            <a:r>
              <a:rPr lang="nb-NO" altLang="nb-NO" dirty="0">
                <a:latin typeface="Calibri" panose="020F0502020204030204" pitchFamily="34" charset="0"/>
              </a:rPr>
              <a:t>Privat, ideell, ikke-kommersiell, profesjonell stiftelse</a:t>
            </a:r>
          </a:p>
          <a:p>
            <a:pPr marL="657636" indent="-657636">
              <a:buFontTx/>
              <a:buChar char="•"/>
            </a:pPr>
            <a:endParaRPr lang="nb-NO" altLang="nb-NO" sz="1726" dirty="0">
              <a:latin typeface="Calibri" panose="020F0502020204030204" pitchFamily="34" charset="0"/>
            </a:endParaRPr>
          </a:p>
          <a:p>
            <a:pPr marL="657636" indent="-657636">
              <a:buFontTx/>
              <a:buChar char="•"/>
            </a:pPr>
            <a:r>
              <a:rPr lang="nb-NO" altLang="nb-NO" dirty="0">
                <a:latin typeface="Calibri" panose="020F0502020204030204" pitchFamily="34" charset="0"/>
              </a:rPr>
              <a:t>Styret i ATV</a:t>
            </a:r>
          </a:p>
          <a:p>
            <a:pPr marL="575432" lvl="1" indent="0">
              <a:buNone/>
            </a:pPr>
            <a:endParaRPr lang="nb-NO" altLang="nb-NO" sz="1726" dirty="0">
              <a:latin typeface="Calibri" panose="020F0502020204030204" pitchFamily="34" charset="0"/>
            </a:endParaRPr>
          </a:p>
          <a:p>
            <a:pPr marL="575432" lvl="1" indent="0">
              <a:buNone/>
            </a:pPr>
            <a:r>
              <a:rPr lang="nb-NO" altLang="nb-NO" dirty="0">
                <a:latin typeface="Calibri" panose="020F0502020204030204" pitchFamily="34" charset="0"/>
              </a:rPr>
              <a:t>Tove Beate Pedersen (NPF)</a:t>
            </a:r>
          </a:p>
          <a:p>
            <a:pPr marL="575432" lvl="1" indent="0">
              <a:buNone/>
            </a:pPr>
            <a:r>
              <a:rPr lang="nb-NO" altLang="nb-NO" dirty="0">
                <a:latin typeface="Calibri" panose="020F0502020204030204" pitchFamily="34" charset="0"/>
              </a:rPr>
              <a:t>Thore Langfeldt (IKST)</a:t>
            </a:r>
          </a:p>
          <a:p>
            <a:pPr marL="575432" lvl="1" indent="0">
              <a:buNone/>
            </a:pPr>
            <a:r>
              <a:rPr lang="nb-NO" altLang="nb-NO" dirty="0">
                <a:latin typeface="Calibri" panose="020F0502020204030204" pitchFamily="34" charset="0"/>
              </a:rPr>
              <a:t>Sidsel Platou Aarseth (Helsetilsynet)</a:t>
            </a:r>
          </a:p>
          <a:p>
            <a:pPr marL="575432" lvl="1" indent="0">
              <a:buNone/>
            </a:pPr>
            <a:r>
              <a:rPr lang="nb-NO" altLang="nb-NO" dirty="0">
                <a:latin typeface="Calibri" panose="020F0502020204030204" pitchFamily="34" charset="0"/>
              </a:rPr>
              <a:t>Morten Nystrøm (ansattes representant)</a:t>
            </a:r>
          </a:p>
        </p:txBody>
      </p:sp>
    </p:spTree>
    <p:extLst>
      <p:ext uri="{BB962C8B-B14F-4D97-AF65-F5344CB8AC3E}">
        <p14:creationId xmlns:p14="http://schemas.microsoft.com/office/powerpoint/2010/main" val="3745812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norway_rel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093" y="0"/>
            <a:ext cx="7460198" cy="9626798"/>
          </a:xfrm>
          <a:prstGeom prst="rect">
            <a:avLst/>
          </a:prstGeom>
          <a:noFill/>
          <a:ln w="9525">
            <a:solidFill>
              <a:srgbClr val="FF072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/>
          <p:cNvSpPr/>
          <p:nvPr/>
        </p:nvSpPr>
        <p:spPr>
          <a:xfrm>
            <a:off x="6728486" y="7809574"/>
            <a:ext cx="513788" cy="41103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nb-NO" sz="3728"/>
          </a:p>
        </p:txBody>
      </p:sp>
      <p:sp>
        <p:nvSpPr>
          <p:cNvPr id="7" name="Ellipse 6"/>
          <p:cNvSpPr/>
          <p:nvPr/>
        </p:nvSpPr>
        <p:spPr>
          <a:xfrm>
            <a:off x="5133109" y="8542577"/>
            <a:ext cx="310909" cy="3087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nb-NO" sz="3728">
              <a:solidFill>
                <a:srgbClr val="FF0000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5700911" y="8939907"/>
            <a:ext cx="308273" cy="3082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nb-NO" sz="3728"/>
          </a:p>
        </p:txBody>
      </p:sp>
      <p:sp>
        <p:nvSpPr>
          <p:cNvPr id="10" name="Ellipse 9"/>
          <p:cNvSpPr/>
          <p:nvPr/>
        </p:nvSpPr>
        <p:spPr>
          <a:xfrm>
            <a:off x="6009185" y="8785771"/>
            <a:ext cx="359651" cy="3082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nb-NO" sz="3728">
              <a:solidFill>
                <a:srgbClr val="FFFF00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6214699" y="8631635"/>
            <a:ext cx="308272" cy="30827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nb-NO" sz="3728"/>
          </a:p>
        </p:txBody>
      </p:sp>
      <p:sp>
        <p:nvSpPr>
          <p:cNvPr id="12" name="Ellipse 11"/>
          <p:cNvSpPr/>
          <p:nvPr/>
        </p:nvSpPr>
        <p:spPr>
          <a:xfrm>
            <a:off x="6522972" y="8117847"/>
            <a:ext cx="308273" cy="3082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nb-NO" sz="3728"/>
          </a:p>
        </p:txBody>
      </p:sp>
      <p:sp>
        <p:nvSpPr>
          <p:cNvPr id="13" name="Ellipse 12"/>
          <p:cNvSpPr/>
          <p:nvPr/>
        </p:nvSpPr>
        <p:spPr>
          <a:xfrm>
            <a:off x="6420214" y="8528877"/>
            <a:ext cx="308272" cy="3082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nb-NO" sz="3728"/>
          </a:p>
        </p:txBody>
      </p:sp>
      <p:sp>
        <p:nvSpPr>
          <p:cNvPr id="14" name="Ellipse 13"/>
          <p:cNvSpPr/>
          <p:nvPr/>
        </p:nvSpPr>
        <p:spPr>
          <a:xfrm>
            <a:off x="6420214" y="7912332"/>
            <a:ext cx="308272" cy="3082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nb-NO" sz="3728"/>
          </a:p>
        </p:txBody>
      </p:sp>
      <p:sp>
        <p:nvSpPr>
          <p:cNvPr id="15" name="Ellipse 14"/>
          <p:cNvSpPr/>
          <p:nvPr/>
        </p:nvSpPr>
        <p:spPr>
          <a:xfrm>
            <a:off x="4981608" y="7398544"/>
            <a:ext cx="411030" cy="30827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nb-NO" sz="3728"/>
          </a:p>
        </p:txBody>
      </p:sp>
      <p:sp>
        <p:nvSpPr>
          <p:cNvPr id="17" name="Ellipse 16"/>
          <p:cNvSpPr/>
          <p:nvPr/>
        </p:nvSpPr>
        <p:spPr>
          <a:xfrm>
            <a:off x="9194667" y="1335848"/>
            <a:ext cx="411030" cy="3082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nb-NO" sz="3728"/>
          </a:p>
        </p:txBody>
      </p:sp>
      <p:sp>
        <p:nvSpPr>
          <p:cNvPr id="20" name="Ellipse 19"/>
          <p:cNvSpPr/>
          <p:nvPr/>
        </p:nvSpPr>
        <p:spPr>
          <a:xfrm>
            <a:off x="7036759" y="7706817"/>
            <a:ext cx="411030" cy="3082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nb-NO" sz="3728"/>
          </a:p>
        </p:txBody>
      </p:sp>
      <p:sp>
        <p:nvSpPr>
          <p:cNvPr id="21" name="Ellipse 20"/>
          <p:cNvSpPr/>
          <p:nvPr/>
        </p:nvSpPr>
        <p:spPr>
          <a:xfrm>
            <a:off x="9811213" y="7809574"/>
            <a:ext cx="308273" cy="30827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nb-NO" sz="3728"/>
          </a:p>
        </p:txBody>
      </p:sp>
      <p:sp>
        <p:nvSpPr>
          <p:cNvPr id="23" name="Ellipse 22"/>
          <p:cNvSpPr/>
          <p:nvPr/>
        </p:nvSpPr>
        <p:spPr>
          <a:xfrm>
            <a:off x="9091910" y="8323362"/>
            <a:ext cx="308272" cy="30827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nb-NO" sz="3728"/>
          </a:p>
        </p:txBody>
      </p:sp>
      <p:sp>
        <p:nvSpPr>
          <p:cNvPr id="22" name="Ellipse 21"/>
          <p:cNvSpPr/>
          <p:nvPr/>
        </p:nvSpPr>
        <p:spPr>
          <a:xfrm>
            <a:off x="9041674" y="8542578"/>
            <a:ext cx="305989" cy="30827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nb-NO" sz="3728"/>
          </a:p>
        </p:txBody>
      </p:sp>
      <p:sp>
        <p:nvSpPr>
          <p:cNvPr id="4113" name="TekstSylinder 1"/>
          <p:cNvSpPr txBox="1">
            <a:spLocks noChangeArrowheads="1"/>
          </p:cNvSpPr>
          <p:nvPr/>
        </p:nvSpPr>
        <p:spPr bwMode="auto">
          <a:xfrm>
            <a:off x="1917290" y="1335848"/>
            <a:ext cx="2858803" cy="2387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sz="3728" dirty="0"/>
              <a:t>Täby</a:t>
            </a:r>
          </a:p>
          <a:p>
            <a:pPr eaLnBrk="1" hangingPunct="1"/>
            <a:r>
              <a:rPr lang="nb-NO" sz="3728" dirty="0" err="1"/>
              <a:t>Nacka</a:t>
            </a:r>
            <a:endParaRPr lang="nb-NO" sz="3728" dirty="0"/>
          </a:p>
          <a:p>
            <a:pPr eaLnBrk="1" hangingPunct="1"/>
            <a:r>
              <a:rPr lang="nb-NO" sz="3728" dirty="0"/>
              <a:t>Kalmar</a:t>
            </a:r>
          </a:p>
          <a:p>
            <a:pPr eaLnBrk="1" hangingPunct="1"/>
            <a:r>
              <a:rPr lang="nb-NO" sz="3728" dirty="0"/>
              <a:t>Jönköping</a:t>
            </a:r>
          </a:p>
        </p:txBody>
      </p:sp>
      <p:sp>
        <p:nvSpPr>
          <p:cNvPr id="4114" name="TekstSylinder 2"/>
          <p:cNvSpPr txBox="1">
            <a:spLocks noChangeArrowheads="1"/>
          </p:cNvSpPr>
          <p:nvPr/>
        </p:nvSpPr>
        <p:spPr bwMode="auto">
          <a:xfrm>
            <a:off x="1917290" y="4414009"/>
            <a:ext cx="2724077" cy="1813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sz="3728" dirty="0"/>
              <a:t>Roskilde</a:t>
            </a:r>
          </a:p>
          <a:p>
            <a:pPr eaLnBrk="1" hangingPunct="1"/>
            <a:r>
              <a:rPr lang="nb-NO" sz="3728" dirty="0"/>
              <a:t>Åland</a:t>
            </a:r>
          </a:p>
          <a:p>
            <a:pPr eaLnBrk="1" hangingPunct="1"/>
            <a:r>
              <a:rPr lang="nb-NO" sz="3728" dirty="0"/>
              <a:t>Reykjavik</a:t>
            </a:r>
          </a:p>
        </p:txBody>
      </p:sp>
      <p:sp>
        <p:nvSpPr>
          <p:cNvPr id="4115" name="TekstSylinder 3"/>
          <p:cNvSpPr txBox="1">
            <a:spLocks noChangeArrowheads="1"/>
          </p:cNvSpPr>
          <p:nvPr/>
        </p:nvSpPr>
        <p:spPr bwMode="auto">
          <a:xfrm>
            <a:off x="12544563" y="638905"/>
            <a:ext cx="4536539" cy="8123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sz="3728" dirty="0"/>
              <a:t>Oslo</a:t>
            </a:r>
          </a:p>
          <a:p>
            <a:pPr eaLnBrk="1" hangingPunct="1"/>
            <a:r>
              <a:rPr lang="nb-NO" sz="3728" dirty="0"/>
              <a:t>Asker/Bærum</a:t>
            </a:r>
          </a:p>
          <a:p>
            <a:pPr eaLnBrk="1" hangingPunct="1"/>
            <a:r>
              <a:rPr lang="nb-NO" sz="3728" dirty="0"/>
              <a:t>Romerike</a:t>
            </a:r>
          </a:p>
          <a:p>
            <a:pPr eaLnBrk="1" hangingPunct="1"/>
            <a:r>
              <a:rPr lang="nb-NO" sz="3728" dirty="0"/>
              <a:t>Drammen</a:t>
            </a:r>
          </a:p>
          <a:p>
            <a:pPr eaLnBrk="1" hangingPunct="1"/>
            <a:r>
              <a:rPr lang="nb-NO" sz="3728" dirty="0"/>
              <a:t>Tønsberg</a:t>
            </a:r>
          </a:p>
          <a:p>
            <a:pPr eaLnBrk="1" hangingPunct="1"/>
            <a:r>
              <a:rPr lang="nb-NO" sz="3728" dirty="0"/>
              <a:t>Porsgrunn</a:t>
            </a:r>
          </a:p>
          <a:p>
            <a:pPr eaLnBrk="1" hangingPunct="1"/>
            <a:r>
              <a:rPr lang="nb-NO" sz="3728" dirty="0"/>
              <a:t>Arendal</a:t>
            </a:r>
          </a:p>
          <a:p>
            <a:pPr eaLnBrk="1" hangingPunct="1"/>
            <a:r>
              <a:rPr lang="nb-NO" sz="3728" dirty="0"/>
              <a:t>Kristiansand</a:t>
            </a:r>
          </a:p>
          <a:p>
            <a:pPr eaLnBrk="1" hangingPunct="1"/>
            <a:r>
              <a:rPr lang="nb-NO" sz="3728" dirty="0"/>
              <a:t>Stavanger</a:t>
            </a:r>
          </a:p>
          <a:p>
            <a:pPr eaLnBrk="1" hangingPunct="1"/>
            <a:r>
              <a:rPr lang="nb-NO" sz="3728" dirty="0"/>
              <a:t>Bergen</a:t>
            </a:r>
          </a:p>
          <a:p>
            <a:pPr eaLnBrk="1" hangingPunct="1"/>
            <a:r>
              <a:rPr lang="nb-NO" sz="3728" dirty="0"/>
              <a:t>Tromsø</a:t>
            </a:r>
          </a:p>
          <a:p>
            <a:pPr eaLnBrk="1" hangingPunct="1"/>
            <a:r>
              <a:rPr lang="nb-NO" sz="3728" dirty="0"/>
              <a:t>Bodø</a:t>
            </a:r>
          </a:p>
          <a:p>
            <a:pPr eaLnBrk="1" hangingPunct="1"/>
            <a:r>
              <a:rPr lang="nb-NO" sz="3728" dirty="0"/>
              <a:t>Follo</a:t>
            </a:r>
          </a:p>
          <a:p>
            <a:pPr eaLnBrk="1" hangingPunct="1"/>
            <a:r>
              <a:rPr lang="nb-NO" sz="3728" dirty="0"/>
              <a:t>Finnmark</a:t>
            </a:r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AF997D07-C0EC-4F46-9B72-B139D33DFF84}"/>
              </a:ext>
            </a:extLst>
          </p:cNvPr>
          <p:cNvSpPr/>
          <p:nvPr/>
        </p:nvSpPr>
        <p:spPr>
          <a:xfrm>
            <a:off x="8089844" y="2735157"/>
            <a:ext cx="411030" cy="3082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nb-NO" sz="3728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B120052A-5252-4B7E-A3D3-512D5A31D302}"/>
              </a:ext>
            </a:extLst>
          </p:cNvPr>
          <p:cNvSpPr/>
          <p:nvPr/>
        </p:nvSpPr>
        <p:spPr>
          <a:xfrm>
            <a:off x="10563079" y="884460"/>
            <a:ext cx="411030" cy="3082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nb-NO" sz="3728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D31E9A5E-C47F-4CD4-A35B-6AC16A786320}"/>
              </a:ext>
            </a:extLst>
          </p:cNvPr>
          <p:cNvSpPr/>
          <p:nvPr/>
        </p:nvSpPr>
        <p:spPr>
          <a:xfrm>
            <a:off x="7219062" y="7912332"/>
            <a:ext cx="411030" cy="3082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nb-NO" sz="3728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CFFAC700-4AA6-42E0-820A-47AE86BB8ABB}"/>
              </a:ext>
            </a:extLst>
          </p:cNvPr>
          <p:cNvSpPr/>
          <p:nvPr/>
        </p:nvSpPr>
        <p:spPr>
          <a:xfrm>
            <a:off x="6920844" y="5320700"/>
            <a:ext cx="541953" cy="53225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nb-NO" sz="3728" dirty="0">
              <a:highlight>
                <a:srgbClr val="800080"/>
              </a:highlight>
            </a:endParaRP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B5A1755C-D196-45EA-A76E-E82100308B11}"/>
              </a:ext>
            </a:extLst>
          </p:cNvPr>
          <p:cNvSpPr/>
          <p:nvPr/>
        </p:nvSpPr>
        <p:spPr>
          <a:xfrm>
            <a:off x="7987086" y="9108974"/>
            <a:ext cx="308273" cy="30827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nb-NO" sz="3728"/>
          </a:p>
        </p:txBody>
      </p:sp>
    </p:spTree>
    <p:extLst>
      <p:ext uri="{BB962C8B-B14F-4D97-AF65-F5344CB8AC3E}">
        <p14:creationId xmlns:p14="http://schemas.microsoft.com/office/powerpoint/2010/main" val="3890686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44243" y="1149924"/>
            <a:ext cx="13681711" cy="1216758"/>
          </a:xfrm>
        </p:spPr>
        <p:txBody>
          <a:bodyPr>
            <a:normAutofit/>
          </a:bodyPr>
          <a:lstStyle/>
          <a:p>
            <a:r>
              <a:rPr lang="nb-NO" sz="4400" b="0">
                <a:solidFill>
                  <a:srgbClr val="7030A0"/>
                </a:solidFill>
                <a:latin typeface="Calibri" panose="020F0502020204030204" pitchFamily="34" charset="0"/>
              </a:rPr>
              <a:t>Økonomisk ramme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776103" y="2630593"/>
            <a:ext cx="12584017" cy="6138051"/>
          </a:xfrm>
        </p:spPr>
        <p:txBody>
          <a:bodyPr/>
          <a:lstStyle/>
          <a:p>
            <a:pPr marL="657636" indent="-657636"/>
            <a:endParaRPr lang="nb-NO"/>
          </a:p>
          <a:p>
            <a:pPr marL="657636" indent="-657636"/>
            <a:r>
              <a:rPr lang="nb-NO">
                <a:latin typeface="Calibri" panose="020F0502020204030204" pitchFamily="34" charset="0"/>
              </a:rPr>
              <a:t>Statlige tilskudd</a:t>
            </a:r>
          </a:p>
          <a:p>
            <a:pPr marL="657636" indent="-657636"/>
            <a:r>
              <a:rPr lang="nb-NO">
                <a:latin typeface="Calibri" panose="020F0502020204030204" pitchFamily="34" charset="0"/>
              </a:rPr>
              <a:t>Kommunale tilskudd</a:t>
            </a:r>
          </a:p>
          <a:p>
            <a:pPr marL="657636" indent="-657636"/>
            <a:r>
              <a:rPr lang="nb-NO">
                <a:latin typeface="Calibri" panose="020F0502020204030204" pitchFamily="34" charset="0"/>
              </a:rPr>
              <a:t>Prosjektmidler</a:t>
            </a:r>
          </a:p>
          <a:p>
            <a:pPr marL="657636" indent="-657636"/>
            <a:r>
              <a:rPr lang="nb-NO">
                <a:latin typeface="Calibri" panose="020F0502020204030204" pitchFamily="34" charset="0"/>
              </a:rPr>
              <a:t>Klientinntekter</a:t>
            </a:r>
          </a:p>
          <a:p>
            <a:pPr marL="657636" indent="-657636"/>
            <a:endParaRPr lang="nb-NO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501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tel 1"/>
          <p:cNvSpPr>
            <a:spLocks noGrp="1"/>
          </p:cNvSpPr>
          <p:nvPr>
            <p:ph type="title"/>
          </p:nvPr>
        </p:nvSpPr>
        <p:spPr>
          <a:xfrm>
            <a:off x="1944243" y="1149924"/>
            <a:ext cx="13681711" cy="947817"/>
          </a:xfrm>
        </p:spPr>
        <p:txBody>
          <a:bodyPr>
            <a:normAutofit/>
          </a:bodyPr>
          <a:lstStyle/>
          <a:p>
            <a:r>
              <a:rPr lang="nb-NO" sz="4400" b="0">
                <a:solidFill>
                  <a:srgbClr val="7030A0"/>
                </a:solidFill>
                <a:latin typeface="Calibri" panose="020F0502020204030204" pitchFamily="34" charset="0"/>
              </a:rPr>
              <a:t>Virksomhetsområder i ATV:</a:t>
            </a:r>
            <a:endParaRPr lang="nb-NO" altLang="nb-NO" sz="4400" b="0">
              <a:solidFill>
                <a:srgbClr val="7030A0"/>
              </a:solidFill>
            </a:endParaRPr>
          </a:p>
        </p:txBody>
      </p:sp>
      <p:sp>
        <p:nvSpPr>
          <p:cNvPr id="10243" name="Plassholder for innhold 2"/>
          <p:cNvSpPr>
            <a:spLocks noGrp="1"/>
          </p:cNvSpPr>
          <p:nvPr>
            <p:ph idx="1"/>
          </p:nvPr>
        </p:nvSpPr>
        <p:spPr>
          <a:xfrm>
            <a:off x="2879681" y="3428999"/>
            <a:ext cx="12480439" cy="5339645"/>
          </a:xfrm>
        </p:spPr>
        <p:txBody>
          <a:bodyPr/>
          <a:lstStyle/>
          <a:p>
            <a:pPr marL="657636" indent="-657636">
              <a:defRPr/>
            </a:pPr>
            <a:r>
              <a:rPr lang="nb-NO" sz="3600">
                <a:latin typeface="Calibri" panose="020F0502020204030204" pitchFamily="34" charset="0"/>
              </a:rPr>
              <a:t>Behandlingstilbud</a:t>
            </a:r>
          </a:p>
          <a:p>
            <a:pPr marL="657636" indent="-657636">
              <a:defRPr/>
            </a:pPr>
            <a:r>
              <a:rPr lang="nb-NO" sz="3600">
                <a:latin typeface="Calibri" panose="020F0502020204030204" pitchFamily="34" charset="0"/>
              </a:rPr>
              <a:t>Kunnskapsutvikling</a:t>
            </a:r>
          </a:p>
          <a:p>
            <a:pPr marL="657636" indent="-657636">
              <a:defRPr/>
            </a:pPr>
            <a:r>
              <a:rPr lang="nb-NO" sz="3600">
                <a:latin typeface="Calibri" panose="020F0502020204030204" pitchFamily="34" charset="0"/>
              </a:rPr>
              <a:t>Kunnskapsformidling</a:t>
            </a:r>
          </a:p>
          <a:p>
            <a:pPr marL="0" indent="0">
              <a:buNone/>
              <a:defRPr/>
            </a:pPr>
            <a:r>
              <a:rPr lang="nb-NO" sz="3600">
                <a:latin typeface="Calibri" panose="020F0502020204030204" pitchFamily="34" charset="0"/>
              </a:rPr>
              <a:t>	(Nasjonalt og internasjonalt)</a:t>
            </a:r>
          </a:p>
        </p:txBody>
      </p:sp>
    </p:spTree>
    <p:extLst>
      <p:ext uri="{BB962C8B-B14F-4D97-AF65-F5344CB8AC3E}">
        <p14:creationId xmlns:p14="http://schemas.microsoft.com/office/powerpoint/2010/main" val="1412853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tel 1"/>
          <p:cNvSpPr>
            <a:spLocks noGrp="1"/>
          </p:cNvSpPr>
          <p:nvPr>
            <p:ph type="title"/>
          </p:nvPr>
        </p:nvSpPr>
        <p:spPr>
          <a:xfrm>
            <a:off x="1944243" y="1149924"/>
            <a:ext cx="13681711" cy="759558"/>
          </a:xfrm>
        </p:spPr>
        <p:txBody>
          <a:bodyPr>
            <a:normAutofit/>
          </a:bodyPr>
          <a:lstStyle/>
          <a:p>
            <a:r>
              <a:rPr lang="nb-NO" altLang="nb-NO" sz="4400" b="0">
                <a:solidFill>
                  <a:srgbClr val="7030A0"/>
                </a:solidFill>
                <a:latin typeface="Calibri" panose="020F0502020204030204" pitchFamily="34" charset="0"/>
              </a:rPr>
              <a:t>Stiftelsen ATV</a:t>
            </a:r>
          </a:p>
        </p:txBody>
      </p:sp>
      <p:sp>
        <p:nvSpPr>
          <p:cNvPr id="11267" name="Plassholder for innhold 2"/>
          <p:cNvSpPr>
            <a:spLocks noGrp="1"/>
          </p:cNvSpPr>
          <p:nvPr>
            <p:ph idx="1"/>
          </p:nvPr>
        </p:nvSpPr>
        <p:spPr>
          <a:xfrm>
            <a:off x="2567949" y="2431929"/>
            <a:ext cx="12792173" cy="6336715"/>
          </a:xfrm>
        </p:spPr>
        <p:txBody>
          <a:bodyPr/>
          <a:lstStyle/>
          <a:p>
            <a:pPr marL="657636" indent="-657636">
              <a:defRPr/>
            </a:pPr>
            <a:endParaRPr lang="nb-NO" sz="2014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nb-NO" altLang="nb-NO" b="1" dirty="0">
                <a:latin typeface="Calibri" panose="020F0502020204030204" pitchFamily="34" charset="0"/>
              </a:rPr>
              <a:t>Fra årsrapporten 2018:</a:t>
            </a:r>
          </a:p>
          <a:p>
            <a:endParaRPr lang="nb-NO" altLang="nb-NO" dirty="0">
              <a:latin typeface="Calibri" panose="020F0502020204030204" pitchFamily="34" charset="0"/>
            </a:endParaRPr>
          </a:p>
          <a:p>
            <a:r>
              <a:rPr lang="nb-NO" altLang="nb-NO" dirty="0">
                <a:latin typeface="Calibri" panose="020F0502020204030204" pitchFamily="34" charset="0"/>
              </a:rPr>
              <a:t>Total klientkontakt:	1 485 klienter. </a:t>
            </a:r>
          </a:p>
          <a:p>
            <a:r>
              <a:rPr lang="nb-NO" altLang="nb-NO" dirty="0">
                <a:latin typeface="Calibri" panose="020F0502020204030204" pitchFamily="34" charset="0"/>
              </a:rPr>
              <a:t>Eksterne oppdrag:	8 350 pers / 260 oppdrag</a:t>
            </a:r>
          </a:p>
          <a:p>
            <a:r>
              <a:rPr lang="nb-NO" altLang="nb-NO" dirty="0">
                <a:latin typeface="Calibri" panose="020F0502020204030204" pitchFamily="34" charset="0"/>
              </a:rPr>
              <a:t>Utviklingsarbeid:</a:t>
            </a:r>
          </a:p>
          <a:p>
            <a:pPr marL="1233068" lvl="1" indent="-657636"/>
            <a:endParaRPr lang="nb-NO" altLang="nb-NO" dirty="0">
              <a:latin typeface="Calibri" panose="020F0502020204030204" pitchFamily="34" charset="0"/>
            </a:endParaRPr>
          </a:p>
          <a:p>
            <a:pPr marL="1233068" lvl="1" indent="-657636"/>
            <a:r>
              <a:rPr lang="nb-NO" altLang="nb-NO" dirty="0">
                <a:latin typeface="Calibri" panose="020F0502020204030204" pitchFamily="34" charset="0"/>
              </a:rPr>
              <a:t>Forskning (3 PhD-prosjekter)</a:t>
            </a:r>
          </a:p>
          <a:p>
            <a:pPr marL="1233068" lvl="1" indent="-657636"/>
            <a:r>
              <a:rPr lang="nb-NO" altLang="nb-NO" dirty="0">
                <a:latin typeface="Calibri" panose="020F0502020204030204" pitchFamily="34" charset="0"/>
              </a:rPr>
              <a:t>Utviklingsprosjekter</a:t>
            </a:r>
          </a:p>
          <a:p>
            <a:pPr marL="1233068" lvl="1" indent="-657636"/>
            <a:r>
              <a:rPr lang="nb-NO" altLang="nb-NO" dirty="0">
                <a:latin typeface="Calibri" panose="020F0502020204030204" pitchFamily="34" charset="0"/>
              </a:rPr>
              <a:t>Daglig utviklingsarbeid i klinikken</a:t>
            </a:r>
          </a:p>
          <a:p>
            <a:pPr marL="1233068" lvl="1" indent="-657636"/>
            <a:endParaRPr lang="nb-NO" altLang="nb-NO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173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70367" y="591565"/>
            <a:ext cx="13495802" cy="1242938"/>
          </a:xfrm>
        </p:spPr>
        <p:txBody>
          <a:bodyPr>
            <a:normAutofit/>
          </a:bodyPr>
          <a:lstStyle/>
          <a:p>
            <a:r>
              <a:rPr lang="nb-NO" altLang="nb-NO" sz="4400" b="0" dirty="0">
                <a:solidFill>
                  <a:srgbClr val="7030A0"/>
                </a:solidFill>
              </a:rPr>
              <a:t>B</a:t>
            </a:r>
            <a:r>
              <a:rPr lang="nb-NO" altLang="nb-NO" sz="4400" b="0" cap="none" dirty="0">
                <a:solidFill>
                  <a:srgbClr val="7030A0"/>
                </a:solidFill>
              </a:rPr>
              <a:t>ehandlingsarbeidet i ATV er basert på</a:t>
            </a:r>
            <a:r>
              <a:rPr lang="cs-CZ" altLang="nb-NO" sz="4400" b="0" cap="none" dirty="0">
                <a:solidFill>
                  <a:srgbClr val="7030A0"/>
                </a:solidFill>
              </a:rPr>
              <a:t>:</a:t>
            </a:r>
            <a:endParaRPr lang="nb-NO" sz="4400" b="0" dirty="0">
              <a:solidFill>
                <a:srgbClr val="7030A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331282" y="2202287"/>
            <a:ext cx="14802420" cy="6103182"/>
          </a:xfrm>
        </p:spPr>
        <p:txBody>
          <a:bodyPr>
            <a:noAutofit/>
          </a:bodyPr>
          <a:lstStyle/>
          <a:p>
            <a:pPr marL="932017" lvl="3" indent="-571500">
              <a:spcBef>
                <a:spcPts val="0"/>
              </a:spcBef>
              <a:defRPr/>
            </a:pPr>
            <a:r>
              <a:rPr lang="nb-NO" altLang="nb-NO" sz="4000" dirty="0"/>
              <a:t>Livserfaringene til voldsutsatte voksne, voldsutøvende voksne, ungdom og barn</a:t>
            </a:r>
            <a:r>
              <a:rPr lang="cs-CZ" altLang="nb-NO" sz="4000" dirty="0"/>
              <a:t>. </a:t>
            </a:r>
            <a:endParaRPr lang="nb-NO" altLang="nb-NO" sz="4000" dirty="0"/>
          </a:p>
          <a:p>
            <a:pPr marL="932017" lvl="3" indent="-571500">
              <a:spcBef>
                <a:spcPts val="0"/>
              </a:spcBef>
              <a:defRPr/>
            </a:pPr>
            <a:r>
              <a:rPr lang="nb-NO" altLang="nb-NO" sz="4000" dirty="0"/>
              <a:t>Klinisk psykologi og forskning</a:t>
            </a:r>
            <a:r>
              <a:rPr lang="cs-CZ" altLang="nb-NO" sz="4000" dirty="0"/>
              <a:t> </a:t>
            </a:r>
            <a:r>
              <a:rPr lang="nb-NO" altLang="nb-NO" sz="3200" dirty="0"/>
              <a:t>(traumer, tilknytning, regulering </a:t>
            </a:r>
            <a:r>
              <a:rPr lang="nb-NO" altLang="nb-NO" sz="3200" dirty="0" err="1"/>
              <a:t>etc</a:t>
            </a:r>
            <a:r>
              <a:rPr lang="nb-NO" altLang="nb-NO" sz="3200" dirty="0"/>
              <a:t>)</a:t>
            </a:r>
          </a:p>
          <a:p>
            <a:pPr marL="932017" lvl="3" indent="-571500">
              <a:spcBef>
                <a:spcPts val="0"/>
              </a:spcBef>
              <a:defRPr/>
            </a:pPr>
            <a:r>
              <a:rPr lang="en-GB" sz="4000" dirty="0"/>
              <a:t>De </a:t>
            </a:r>
            <a:r>
              <a:rPr lang="en-GB" sz="4000" dirty="0" err="1"/>
              <a:t>fleste</a:t>
            </a:r>
            <a:r>
              <a:rPr lang="en-GB" sz="4000" dirty="0"/>
              <a:t> </a:t>
            </a:r>
            <a:r>
              <a:rPr lang="en-GB" sz="4000" dirty="0" err="1"/>
              <a:t>klientene</a:t>
            </a:r>
            <a:r>
              <a:rPr lang="en-GB" sz="4000" dirty="0"/>
              <a:t> </a:t>
            </a:r>
            <a:r>
              <a:rPr lang="en-GB" sz="4000" dirty="0" err="1"/>
              <a:t>har</a:t>
            </a:r>
            <a:r>
              <a:rPr lang="en-GB" sz="4000" dirty="0"/>
              <a:t> barn</a:t>
            </a:r>
            <a:r>
              <a:rPr lang="cs-CZ" sz="4000" dirty="0"/>
              <a:t> </a:t>
            </a:r>
            <a:endParaRPr lang="nb-NO" sz="4000" dirty="0"/>
          </a:p>
          <a:p>
            <a:pPr marL="932017" lvl="3" indent="-571500">
              <a:spcBef>
                <a:spcPts val="0"/>
              </a:spcBef>
              <a:defRPr/>
            </a:pPr>
            <a:r>
              <a:rPr lang="nb-NO" altLang="nb-NO" sz="4000" dirty="0"/>
              <a:t>En forståelse av kjønns- og maktstrukturer i samfunnet</a:t>
            </a:r>
            <a:r>
              <a:rPr lang="cs-CZ" altLang="nb-NO" sz="4000" dirty="0"/>
              <a:t> </a:t>
            </a:r>
            <a:endParaRPr lang="nb-NO" altLang="nb-NO" sz="4000" dirty="0"/>
          </a:p>
          <a:p>
            <a:pPr marL="932017" lvl="3" indent="-571500">
              <a:spcBef>
                <a:spcPts val="0"/>
              </a:spcBef>
              <a:defRPr/>
            </a:pPr>
            <a:r>
              <a:rPr lang="nb-NO" altLang="nb-NO" sz="4000" dirty="0"/>
              <a:t>Kultursensitivitet</a:t>
            </a:r>
          </a:p>
          <a:p>
            <a:pPr marL="932017" lvl="3" indent="-571500">
              <a:spcBef>
                <a:spcPts val="0"/>
              </a:spcBef>
              <a:defRPr/>
            </a:pPr>
            <a:r>
              <a:rPr lang="nb-NO" altLang="nb-NO" sz="4000" dirty="0"/>
              <a:t>Kunnskap om sekundærtraumatisering og belastninger</a:t>
            </a:r>
          </a:p>
          <a:p>
            <a:pPr marL="932017" lvl="3" indent="-571500">
              <a:spcBef>
                <a:spcPts val="0"/>
              </a:spcBef>
              <a:defRPr/>
            </a:pPr>
            <a:endParaRPr lang="nb-NO" altLang="nb-NO" sz="4000" dirty="0"/>
          </a:p>
          <a:p>
            <a:pPr marL="932017" lvl="3" indent="-571500">
              <a:spcBef>
                <a:spcPts val="0"/>
              </a:spcBef>
              <a:defRPr/>
            </a:pPr>
            <a:r>
              <a:rPr lang="en-GB" sz="4000" dirty="0" err="1"/>
              <a:t>Overordnet</a:t>
            </a:r>
            <a:r>
              <a:rPr lang="en-GB" sz="4000" dirty="0"/>
              <a:t> </a:t>
            </a:r>
            <a:r>
              <a:rPr lang="en-GB" sz="4000" dirty="0" err="1"/>
              <a:t>mål</a:t>
            </a:r>
            <a:r>
              <a:rPr lang="en-GB" sz="4000" dirty="0"/>
              <a:t> med </a:t>
            </a:r>
            <a:r>
              <a:rPr lang="en-GB" sz="4000" dirty="0" err="1"/>
              <a:t>arbeidet</a:t>
            </a:r>
            <a:r>
              <a:rPr lang="en-GB" sz="4000" dirty="0"/>
              <a:t>: </a:t>
            </a:r>
            <a:r>
              <a:rPr lang="en-GB" sz="4000" i="1" dirty="0" err="1"/>
              <a:t>Bidra</a:t>
            </a:r>
            <a:r>
              <a:rPr lang="en-GB" sz="4000" i="1" dirty="0"/>
              <a:t> </a:t>
            </a:r>
            <a:r>
              <a:rPr lang="en-GB" sz="4000" i="1" dirty="0" err="1"/>
              <a:t>til</a:t>
            </a:r>
            <a:r>
              <a:rPr lang="en-GB" sz="4000" i="1" dirty="0"/>
              <a:t> å </a:t>
            </a:r>
            <a:r>
              <a:rPr lang="en-GB" sz="4000" i="1" dirty="0" err="1"/>
              <a:t>stoppe</a:t>
            </a:r>
            <a:r>
              <a:rPr lang="en-GB" sz="4000" i="1" dirty="0"/>
              <a:t> </a:t>
            </a:r>
            <a:r>
              <a:rPr lang="en-GB" sz="4000" i="1" dirty="0" err="1"/>
              <a:t>volden</a:t>
            </a:r>
            <a:r>
              <a:rPr lang="cs-CZ" sz="4000" i="1" dirty="0"/>
              <a:t> </a:t>
            </a:r>
            <a:endParaRPr lang="cs-CZ" sz="4000" i="1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3914661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7153" y="309281"/>
            <a:ext cx="13152967" cy="1096081"/>
          </a:xfrm>
        </p:spPr>
        <p:txBody>
          <a:bodyPr>
            <a:normAutofit/>
          </a:bodyPr>
          <a:lstStyle/>
          <a:p>
            <a:r>
              <a:rPr lang="nb-NO" altLang="nb-NO" sz="4400" b="0" dirty="0">
                <a:solidFill>
                  <a:srgbClr val="7030A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Utviklingsprosjekter:</a:t>
            </a:r>
            <a:endParaRPr lang="nb-NO" altLang="nb-NO" sz="4028" b="0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72988" y="1949824"/>
            <a:ext cx="12687132" cy="681882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nb-NO" altLang="nb-NO" sz="2445" b="1">
                <a:latin typeface="Calibri" panose="020F0502020204030204" pitchFamily="34" charset="0"/>
                <a:cs typeface="Times New Roman" panose="02020603050405020304" pitchFamily="18" charset="0"/>
              </a:rPr>
              <a:t>Voldsutsatte kvinner (Partnerprosjektet)			</a:t>
            </a:r>
          </a:p>
          <a:p>
            <a:pPr eaLnBrk="1" hangingPunct="1">
              <a:lnSpc>
                <a:spcPct val="80000"/>
              </a:lnSpc>
            </a:pPr>
            <a:r>
              <a:rPr lang="nb-NO" altLang="nb-NO" sz="2445" b="1">
                <a:latin typeface="Calibri" panose="020F0502020204030204" pitchFamily="34" charset="0"/>
                <a:cs typeface="Times New Roman" panose="02020603050405020304" pitchFamily="18" charset="0"/>
              </a:rPr>
              <a:t>Voldsutøvende kvinner (Kvinneprosjektet)	</a:t>
            </a:r>
            <a:endParaRPr lang="nb-NO" altLang="nb-NO" sz="2445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nb-NO" altLang="nb-NO" sz="2445" b="1">
                <a:latin typeface="Calibri" panose="020F0502020204030204" pitchFamily="34" charset="0"/>
                <a:cs typeface="Times New Roman" panose="02020603050405020304" pitchFamily="18" charset="0"/>
              </a:rPr>
              <a:t>Jentevoldsprosjektet					</a:t>
            </a:r>
            <a:endParaRPr lang="nb-NO" altLang="nb-NO" sz="2445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nb-NO" altLang="nb-NO" sz="2445" b="1">
                <a:latin typeface="Calibri" panose="020F0502020204030204" pitchFamily="34" charset="0"/>
                <a:cs typeface="Times New Roman" panose="02020603050405020304" pitchFamily="18" charset="0"/>
              </a:rPr>
              <a:t>Barn som lever med vold (Barneprosjektet)		</a:t>
            </a:r>
            <a:endParaRPr lang="nb-NO" altLang="nb-NO" sz="2445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nb-NO" altLang="nb-NO" sz="2445" b="1">
                <a:latin typeface="Calibri" panose="020F0502020204030204" pitchFamily="34" charset="0"/>
                <a:cs typeface="Times New Roman" panose="02020603050405020304" pitchFamily="18" charset="0"/>
              </a:rPr>
              <a:t>Personer med rus- og voldsproblemer/erfaringer 		</a:t>
            </a:r>
            <a:endParaRPr lang="nb-NO" altLang="nb-NO" sz="2445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nb-NO" altLang="nb-NO" sz="2445" b="1">
                <a:latin typeface="Calibri" panose="020F0502020204030204" pitchFamily="34" charset="0"/>
                <a:cs typeface="Times New Roman" panose="02020603050405020304" pitchFamily="18" charset="0"/>
              </a:rPr>
              <a:t>Kriminalomsorgsprosjektet for domfelte			</a:t>
            </a:r>
          </a:p>
          <a:p>
            <a:pPr eaLnBrk="1" hangingPunct="1">
              <a:lnSpc>
                <a:spcPct val="80000"/>
              </a:lnSpc>
            </a:pPr>
            <a:r>
              <a:rPr lang="nb-NO" altLang="nb-NO" sz="2445" b="1">
                <a:latin typeface="Calibri" panose="020F0502020204030204" pitchFamily="34" charset="0"/>
                <a:cs typeface="Times New Roman" panose="02020603050405020304" pitchFamily="18" charset="0"/>
              </a:rPr>
              <a:t>Familievold og etnisitet				</a:t>
            </a:r>
          </a:p>
          <a:p>
            <a:pPr eaLnBrk="1" hangingPunct="1">
              <a:lnSpc>
                <a:spcPct val="80000"/>
              </a:lnSpc>
            </a:pPr>
            <a:r>
              <a:rPr lang="nb-NO" altLang="nb-NO" sz="2445" b="1">
                <a:latin typeface="Calibri" panose="020F0502020204030204" pitchFamily="34" charset="0"/>
                <a:cs typeface="Times New Roman" panose="02020603050405020304" pitchFamily="18" charset="0"/>
              </a:rPr>
              <a:t>NKVTS – forskningsvirksomhet</a:t>
            </a:r>
          </a:p>
          <a:p>
            <a:pPr eaLnBrk="1" hangingPunct="1">
              <a:lnSpc>
                <a:spcPct val="80000"/>
              </a:lnSpc>
            </a:pPr>
            <a:r>
              <a:rPr lang="nb-NO" altLang="nb-NO" sz="2445" b="1">
                <a:latin typeface="Calibri" panose="020F0502020204030204" pitchFamily="34" charset="0"/>
                <a:cs typeface="Times New Roman" panose="02020603050405020304" pitchFamily="18" charset="0"/>
              </a:rPr>
              <a:t>Foreldrekompetanse i et tilknytningsperspektiv (COS-P)</a:t>
            </a:r>
          </a:p>
          <a:p>
            <a:pPr eaLnBrk="1" hangingPunct="1">
              <a:lnSpc>
                <a:spcPct val="80000"/>
              </a:lnSpc>
            </a:pPr>
            <a:r>
              <a:rPr lang="nb-NO" altLang="nb-NO" sz="2445" b="1">
                <a:latin typeface="Calibri" panose="020F0502020204030204" pitchFamily="34" charset="0"/>
                <a:cs typeface="Times New Roman" panose="02020603050405020304" pitchFamily="18" charset="0"/>
              </a:rPr>
              <a:t>Bryt voldsarven</a:t>
            </a:r>
          </a:p>
          <a:p>
            <a:pPr eaLnBrk="1" hangingPunct="1">
              <a:lnSpc>
                <a:spcPct val="80000"/>
              </a:lnSpc>
            </a:pPr>
            <a:r>
              <a:rPr lang="nb-NO" altLang="nb-NO" sz="2445" b="1">
                <a:latin typeface="Calibri" panose="020F0502020204030204" pitchFamily="34" charset="0"/>
                <a:cs typeface="Times New Roman" panose="02020603050405020304" pitchFamily="18" charset="0"/>
              </a:rPr>
              <a:t>UDI</a:t>
            </a:r>
          </a:p>
          <a:p>
            <a:pPr eaLnBrk="1" hangingPunct="1">
              <a:lnSpc>
                <a:spcPct val="80000"/>
              </a:lnSpc>
            </a:pPr>
            <a:r>
              <a:rPr lang="nb-NO" altLang="nb-NO" sz="2445" b="1">
                <a:latin typeface="Calibri" panose="020F0502020204030204" pitchFamily="34" charset="0"/>
                <a:cs typeface="Times New Roman" panose="02020603050405020304" pitchFamily="18" charset="0"/>
              </a:rPr>
              <a:t>Si det videre</a:t>
            </a:r>
          </a:p>
          <a:p>
            <a:pPr eaLnBrk="1" hangingPunct="1">
              <a:lnSpc>
                <a:spcPct val="80000"/>
              </a:lnSpc>
            </a:pPr>
            <a:r>
              <a:rPr lang="nb-NO" altLang="nb-NO" sz="2445" b="1">
                <a:latin typeface="Calibri" panose="020F0502020204030204" pitchFamily="34" charset="0"/>
                <a:cs typeface="Times New Roman" panose="02020603050405020304" pitchFamily="18" charset="0"/>
              </a:rPr>
              <a:t>Rødt kort</a:t>
            </a:r>
          </a:p>
          <a:p>
            <a:pPr eaLnBrk="1" hangingPunct="1">
              <a:lnSpc>
                <a:spcPct val="80000"/>
              </a:lnSpc>
            </a:pPr>
            <a:r>
              <a:rPr lang="nb-NO" altLang="nb-NO" sz="2445" b="1">
                <a:latin typeface="Calibri" panose="020F0502020204030204" pitchFamily="34" charset="0"/>
                <a:cs typeface="Times New Roman" panose="02020603050405020304" pitchFamily="18" charset="0"/>
              </a:rPr>
              <a:t>Fosterhjemsprosjektet</a:t>
            </a:r>
          </a:p>
          <a:p>
            <a:pPr eaLnBrk="1" hangingPunct="1">
              <a:lnSpc>
                <a:spcPct val="80000"/>
              </a:lnSpc>
            </a:pPr>
            <a:endParaRPr lang="nb-NO" altLang="nb-NO" sz="2877" b="1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728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ATV">
      <a:dk1>
        <a:sysClr val="windowText" lastClr="000000"/>
      </a:dk1>
      <a:lt1>
        <a:sysClr val="window" lastClr="FFFFFF"/>
      </a:lt1>
      <a:dk2>
        <a:srgbClr val="191919"/>
      </a:dk2>
      <a:lt2>
        <a:srgbClr val="F2F2F2"/>
      </a:lt2>
      <a:accent1>
        <a:srgbClr val="191919"/>
      </a:accent1>
      <a:accent2>
        <a:srgbClr val="F2F2F2"/>
      </a:accent2>
      <a:accent3>
        <a:srgbClr val="A67524"/>
      </a:accent3>
      <a:accent4>
        <a:srgbClr val="3C4E60"/>
      </a:accent4>
      <a:accent5>
        <a:srgbClr val="3F5A50"/>
      </a:accent5>
      <a:accent6>
        <a:srgbClr val="8C8C8C"/>
      </a:accent6>
      <a:hlink>
        <a:srgbClr val="0563C1"/>
      </a:hlink>
      <a:folHlink>
        <a:srgbClr val="954F72"/>
      </a:folHlink>
    </a:clrScheme>
    <a:fontScheme name="ATV">
      <a:majorFont>
        <a:latin typeface="Proxima Nova Rg"/>
        <a:ea typeface=""/>
        <a:cs typeface=""/>
      </a:majorFont>
      <a:minorFont>
        <a:latin typeface="Proxima Nova L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 mal norsk versjon  -  sikkerhetskopiversjon  -  Skrivebeskyttet" id="{B57D0316-4FD8-47F6-A971-CD76371D0D16}" vid="{6F4241D4-1740-449D-8153-3FDE3B7755E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B1C06BF4425424A82A85A36BB2A1578" ma:contentTypeVersion="1" ma:contentTypeDescription="Opprett et nytt dokument." ma:contentTypeScope="" ma:versionID="b88bc9f591d67381b01a8ed93795bf5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05aa56a3295332a52232f5ee2b397fea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Planlagt startdato" ma:description="Planlagt startdato er en områdekolonne som opprettes av publiseringsfunksjonen. Den brukes til å angi dato og klokkeslett for når denne siden vises for første gang for besøkende på området." ma:internalName="PublishingStartDate">
      <xsd:simpleType>
        <xsd:restriction base="dms:Unknown"/>
      </xsd:simpleType>
    </xsd:element>
    <xsd:element name="PublishingExpirationDate" ma:index="9" nillable="true" ma:displayName="Planlagt utløpsdato" ma:description="Planlagt sluttdato er en områdekolonne som opprettes av publiseringsfunksjonen. Den brukes til å angi dato og klokkeslett for når denne siden ikke lenger vises for besøkende på området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BE2E57D-F9FE-48C0-A2E1-0A7D50B13676}"/>
</file>

<file path=customXml/itemProps2.xml><?xml version="1.0" encoding="utf-8"?>
<ds:datastoreItem xmlns:ds="http://schemas.openxmlformats.org/officeDocument/2006/customXml" ds:itemID="{AEFBC608-CA12-4FA4-8E2D-0241324898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884CB10-371C-4C58-B3D7-0830F9A9BCB3}">
  <ds:schemaRefs>
    <ds:schemaRef ds:uri="http://schemas.microsoft.com/office/2006/documentManagement/types"/>
    <ds:schemaRef ds:uri="http://schemas.microsoft.com/office/2006/metadata/properties"/>
    <ds:schemaRef ds:uri="adfe2f24-b6a1-45b4-bd1e-33052e028de7"/>
    <ds:schemaRef ds:uri="http://purl.org/dc/terms/"/>
    <ds:schemaRef ds:uri="2d4f37c3-6744-485a-a8ae-b0c12686d8a5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 mal norsk versjon</Template>
  <TotalTime>61</TotalTime>
  <Words>1673</Words>
  <Application>Microsoft Macintosh PowerPoint</Application>
  <PresentationFormat>Egendefinert</PresentationFormat>
  <Paragraphs>206</Paragraphs>
  <Slides>19</Slides>
  <Notes>7</Notes>
  <HiddenSlides>0</HiddenSlides>
  <MMClips>0</MMClips>
  <ScaleCrop>false</ScaleCrop>
  <HeadingPairs>
    <vt:vector size="6" baseType="variant">
      <vt:variant>
        <vt:lpstr>Brukte skrifter</vt:lpstr>
      </vt:variant>
      <vt:variant>
        <vt:i4>8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19</vt:i4>
      </vt:variant>
    </vt:vector>
  </HeadingPairs>
  <TitlesOfParts>
    <vt:vector size="28" baseType="lpstr">
      <vt:lpstr>Arial</vt:lpstr>
      <vt:lpstr>Bell MT</vt:lpstr>
      <vt:lpstr>Calibri</vt:lpstr>
      <vt:lpstr>Courier New</vt:lpstr>
      <vt:lpstr>Proxima Nova Lt</vt:lpstr>
      <vt:lpstr>Proxima Nova Rg</vt:lpstr>
      <vt:lpstr>Times New Roman</vt:lpstr>
      <vt:lpstr>Wingdings 2</vt:lpstr>
      <vt:lpstr>Office-tema</vt:lpstr>
      <vt:lpstr>PowerPoint-presentasjon</vt:lpstr>
      <vt:lpstr>Starten i atv</vt:lpstr>
      <vt:lpstr>ATV</vt:lpstr>
      <vt:lpstr>PowerPoint-presentasjon</vt:lpstr>
      <vt:lpstr>Økonomisk ramme</vt:lpstr>
      <vt:lpstr>Virksomhetsområder i ATV:</vt:lpstr>
      <vt:lpstr>Stiftelsen ATV</vt:lpstr>
      <vt:lpstr>Behandlingsarbeidet i ATV er basert på:</vt:lpstr>
      <vt:lpstr>Utviklingsprosjekter:</vt:lpstr>
      <vt:lpstr>Utvikling: forskning</vt:lpstr>
      <vt:lpstr>Eksterne samarbeidsprosjekter</vt:lpstr>
      <vt:lpstr>ATV internasjonalt</vt:lpstr>
      <vt:lpstr>PowerPoint-presentasjon</vt:lpstr>
      <vt:lpstr>Opptrappingsplanen</vt:lpstr>
      <vt:lpstr>Oppgavene vi skal håndtere</vt:lpstr>
      <vt:lpstr>Adverse childhood experience -  the ace study</vt:lpstr>
      <vt:lpstr>Litteratur</vt:lpstr>
      <vt:lpstr>   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Margrethe Høgeid Fernandez</dc:creator>
  <dc:description>template by officeconsult.no</dc:description>
  <cp:lastModifiedBy>Per Stjernelund</cp:lastModifiedBy>
  <cp:revision>11</cp:revision>
  <cp:lastPrinted>2019-08-28T13:33:18Z</cp:lastPrinted>
  <dcterms:created xsi:type="dcterms:W3CDTF">2019-08-13T07:05:58Z</dcterms:created>
  <dcterms:modified xsi:type="dcterms:W3CDTF">2019-11-22T14:20:04Z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">
    <vt:lpwstr>officeconsult.no</vt:lpwstr>
  </property>
  <property fmtid="{D5CDD505-2E9C-101B-9397-08002B2CF9AE}" pid="3" name="ContentTypeId">
    <vt:lpwstr>0x0101001B1C06BF4425424A82A85A36BB2A1578</vt:lpwstr>
  </property>
</Properties>
</file>